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94" r:id="rId6"/>
    <p:sldId id="283" r:id="rId7"/>
    <p:sldId id="264" r:id="rId8"/>
    <p:sldId id="265" r:id="rId9"/>
    <p:sldId id="258" r:id="rId10"/>
    <p:sldId id="259" r:id="rId11"/>
    <p:sldId id="260" r:id="rId12"/>
    <p:sldId id="261" r:id="rId13"/>
    <p:sldId id="284" r:id="rId14"/>
    <p:sldId id="302" r:id="rId15"/>
    <p:sldId id="268" r:id="rId16"/>
    <p:sldId id="266" r:id="rId17"/>
    <p:sldId id="269" r:id="rId18"/>
    <p:sldId id="286" r:id="rId19"/>
    <p:sldId id="273" r:id="rId20"/>
    <p:sldId id="280" r:id="rId21"/>
    <p:sldId id="285" r:id="rId22"/>
    <p:sldId id="262" r:id="rId23"/>
    <p:sldId id="267" r:id="rId24"/>
    <p:sldId id="263" r:id="rId25"/>
    <p:sldId id="271" r:id="rId26"/>
    <p:sldId id="290" r:id="rId27"/>
    <p:sldId id="272" r:id="rId28"/>
    <p:sldId id="275" r:id="rId29"/>
    <p:sldId id="276" r:id="rId30"/>
    <p:sldId id="279" r:id="rId31"/>
    <p:sldId id="281" r:id="rId32"/>
    <p:sldId id="301" r:id="rId33"/>
    <p:sldId id="287" r:id="rId34"/>
    <p:sldId id="299" r:id="rId35"/>
    <p:sldId id="296" r:id="rId36"/>
    <p:sldId id="295" r:id="rId37"/>
    <p:sldId id="274" r:id="rId38"/>
    <p:sldId id="291" r:id="rId39"/>
    <p:sldId id="292" r:id="rId40"/>
    <p:sldId id="300" r:id="rId41"/>
    <p:sldId id="303" r:id="rId42"/>
    <p:sldId id="293" r:id="rId43"/>
    <p:sldId id="282" r:id="rId44"/>
    <p:sldId id="288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“Design materials to solve complex problems and understand complex systems which comprise life itself”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0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582400" y="106518"/>
            <a:ext cx="506505" cy="169708"/>
          </a:xfrm>
          <a:prstGeom prst="bracketPair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Supp</a:t>
            </a:r>
            <a:endParaRPr lang="en-US" sz="1000" b="1" dirty="0"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5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4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37.xml"/><Relationship Id="rId5" Type="http://schemas.openxmlformats.org/officeDocument/2006/relationships/slide" Target="slide33.xml"/><Relationship Id="rId15" Type="http://schemas.openxmlformats.org/officeDocument/2006/relationships/image" Target="../media/image105.png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41.xml"/><Relationship Id="rId14" Type="http://schemas.openxmlformats.org/officeDocument/2006/relationships/slide" Target="slide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6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7.png"/><Relationship Id="rId10" Type="http://schemas.openxmlformats.org/officeDocument/2006/relationships/image" Target="../media/image48.png"/><Relationship Id="rId4" Type="http://schemas.openxmlformats.org/officeDocument/2006/relationships/image" Target="../media/image2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31DBE-4D9C-CD94-3F8A-6C8B4C92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/>
          <a:stretch/>
        </p:blipFill>
        <p:spPr>
          <a:xfrm>
            <a:off x="911828" y="2805538"/>
            <a:ext cx="8444100" cy="141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CBB0F-B42C-4950-88AF-5428544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21426" cy="800128"/>
          </a:xfrm>
        </p:spPr>
        <p:txBody>
          <a:bodyPr>
            <a:noAutofit/>
          </a:bodyPr>
          <a:lstStyle/>
          <a:p>
            <a:r>
              <a:rPr lang="en-US" sz="3600" dirty="0"/>
              <a:t>Model and Theory Development— Partition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6F7F9-BBD0-4047-98F3-04434253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2088-4CC1-48DA-B617-548055864CEB}"/>
              </a:ext>
            </a:extLst>
          </p:cNvPr>
          <p:cNvSpPr txBox="1"/>
          <p:nvPr/>
        </p:nvSpPr>
        <p:spPr>
          <a:xfrm>
            <a:off x="587830" y="898418"/>
            <a:ext cx="10042072" cy="143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Semicanonical partition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Canonical in polymer, grand canonical in ions and solvent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0F37E-6A88-48DC-8D2D-F0F528142613}"/>
              </a:ext>
            </a:extLst>
          </p:cNvPr>
          <p:cNvCxnSpPr>
            <a:cxnSpLocks/>
          </p:cNvCxnSpPr>
          <p:nvPr/>
        </p:nvCxnSpPr>
        <p:spPr>
          <a:xfrm>
            <a:off x="1665360" y="4596500"/>
            <a:ext cx="0" cy="212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9197D-D568-42F5-8792-7DF230E39431}"/>
              </a:ext>
            </a:extLst>
          </p:cNvPr>
          <p:cNvSpPr txBox="1"/>
          <p:nvPr/>
        </p:nvSpPr>
        <p:spPr>
          <a:xfrm>
            <a:off x="1933845" y="4731544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Particle-to-field 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1860A-54AE-462E-84CD-326CE2BB917C}"/>
              </a:ext>
            </a:extLst>
          </p:cNvPr>
          <p:cNvSpPr txBox="1"/>
          <p:nvPr/>
        </p:nvSpPr>
        <p:spPr>
          <a:xfrm>
            <a:off x="1933845" y="5520487"/>
            <a:ext cx="409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E93C1-1545-42D2-9CD9-5D544C7DB8CC}"/>
              </a:ext>
            </a:extLst>
          </p:cNvPr>
          <p:cNvSpPr txBox="1"/>
          <p:nvPr/>
        </p:nvSpPr>
        <p:spPr>
          <a:xfrm>
            <a:off x="1933845" y="6193779"/>
            <a:ext cx="526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03E0BD-1430-46A5-8471-4F91FEE2C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4"/>
          <a:stretch/>
        </p:blipFill>
        <p:spPr>
          <a:xfrm>
            <a:off x="9014688" y="5325333"/>
            <a:ext cx="2186319" cy="669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6FC399-0D8E-4F78-9510-BF7A11B7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48" y="4620111"/>
            <a:ext cx="3131692" cy="67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B1C8B-F33E-4D33-BD1C-434F0BA9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784" y="6125267"/>
            <a:ext cx="4645118" cy="55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FCD52-232E-141D-2827-BCED81243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33"/>
          <a:stretch/>
        </p:blipFill>
        <p:spPr>
          <a:xfrm>
            <a:off x="911828" y="1986903"/>
            <a:ext cx="7349417" cy="5994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05E444B-3D6E-5516-7776-EDC57E07D282}"/>
              </a:ext>
            </a:extLst>
          </p:cNvPr>
          <p:cNvGrpSpPr/>
          <p:nvPr/>
        </p:nvGrpSpPr>
        <p:grpSpPr>
          <a:xfrm>
            <a:off x="9609351" y="1880831"/>
            <a:ext cx="2512074" cy="2247062"/>
            <a:chOff x="9298188" y="1555698"/>
            <a:chExt cx="2893812" cy="2588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51A8-4028-1BB7-CCD4-A401886BFE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1555698"/>
              <a:ext cx="0" cy="25885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02C74-52FA-4459-B034-AEB3F3633E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4144227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D6C0A3-D45E-2F05-CFC3-103C109B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5055" y="3684393"/>
              <a:ext cx="2656370" cy="3027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0ECF31-3A80-ED1D-961D-4DE04948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5055" y="2296417"/>
              <a:ext cx="2656370" cy="5569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448B5-7B8F-B00C-43E7-AD639EEE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6443" y="2957744"/>
              <a:ext cx="1684564" cy="6266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67E8AD-C3B3-B4EA-D3CF-9752915D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5055" y="1555698"/>
              <a:ext cx="1974907" cy="6548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BD1FB8-1A6D-8807-9F74-F4DAC4093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0712" y="5393895"/>
            <a:ext cx="2764976" cy="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671541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Theory Development— Free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15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26368" y="5262282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34646" y="5473664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611" y="5352236"/>
            <a:ext cx="1047448" cy="6083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C4C4E-B4C2-41D8-4277-DD952BC5C27B}"/>
              </a:ext>
            </a:extLst>
          </p:cNvPr>
          <p:cNvGrpSpPr/>
          <p:nvPr/>
        </p:nvGrpSpPr>
        <p:grpSpPr>
          <a:xfrm>
            <a:off x="1704572" y="2736982"/>
            <a:ext cx="6488078" cy="1767035"/>
            <a:chOff x="1698598" y="2512393"/>
            <a:chExt cx="6488078" cy="1767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B6480-0DBF-2236-E01D-4B5BCB42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598" y="2512393"/>
              <a:ext cx="3754111" cy="2759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47553A-6E60-7CE3-B6F8-94445E23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742" y="2929415"/>
              <a:ext cx="5467934" cy="572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5EA4F7-0E59-A6F7-2AFD-D2586E49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8742" y="3647434"/>
              <a:ext cx="4730565" cy="63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2250537" y="3962737"/>
            <a:ext cx="2865224" cy="655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7767758" y="3741456"/>
            <a:ext cx="3409230" cy="981421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9334F9-8AB1-0DE7-1F12-DFE334ECD1C4}"/>
              </a:ext>
            </a:extLst>
          </p:cNvPr>
          <p:cNvSpPr txBox="1"/>
          <p:nvPr/>
        </p:nvSpPr>
        <p:spPr>
          <a:xfrm>
            <a:off x="654424" y="1180452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78" r="53113" b="16415"/>
          <a:stretch/>
        </p:blipFill>
        <p:spPr>
          <a:xfrm>
            <a:off x="2250537" y="2610468"/>
            <a:ext cx="2494922" cy="46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807" y="3330142"/>
            <a:ext cx="1627162" cy="3272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F4E182-80AC-7F12-19FD-EB2096AD5E11}"/>
              </a:ext>
            </a:extLst>
          </p:cNvPr>
          <p:cNvSpPr txBox="1"/>
          <p:nvPr/>
        </p:nvSpPr>
        <p:spPr>
          <a:xfrm>
            <a:off x="2208481" y="4734613"/>
            <a:ext cx="286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(Modified Diffusion Equation)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807" y="1753912"/>
            <a:ext cx="3036345" cy="6247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444" y="1748559"/>
            <a:ext cx="3710077" cy="6203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969" y="2735187"/>
            <a:ext cx="1542210" cy="252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30486" y="1934149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430486" y="2664898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430486" y="3276331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6575639" y="1897028"/>
            <a:ext cx="144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6575639" y="2678124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415544" y="4033738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79D05-4F66-EB59-17AD-E01E3524DD49}"/>
              </a:ext>
            </a:extLst>
          </p:cNvPr>
          <p:cNvSpPr txBox="1"/>
          <p:nvPr/>
        </p:nvSpPr>
        <p:spPr>
          <a:xfrm>
            <a:off x="2208481" y="6307450"/>
            <a:ext cx="304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(Poisson-Boltzmann Equation)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7767758" y="5340660"/>
            <a:ext cx="1596861" cy="1116831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415544" y="5606689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0537" y="5574317"/>
            <a:ext cx="4834398" cy="5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7" grpId="0"/>
      <p:bldP spid="9" grpId="0"/>
      <p:bldP spid="10" grpId="0"/>
      <p:bldP spid="11" grpId="0"/>
      <p:bldP spid="14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5139679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497268"/>
            <a:ext cx="71042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Systematic Study (</a:t>
            </a:r>
            <a:r>
              <a:rPr lang="en-US" b="1" dirty="0" err="1">
                <a:latin typeface="Lucida grande" panose="020B0502040204020203"/>
              </a:rPr>
              <a:t>VdW</a:t>
            </a:r>
            <a:r>
              <a:rPr lang="en-US" b="1" dirty="0">
                <a:latin typeface="Lucida grande" panose="020B0502040204020203"/>
              </a:rPr>
              <a:t>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668279" y="2561341"/>
            <a:ext cx="4052118" cy="2330713"/>
            <a:chOff x="1844950" y="2616512"/>
            <a:chExt cx="4052118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5041420" y="328627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694294" y="388844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5473254" y="313218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5199436" y="287031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4766149" y="293621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4361126" y="31900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454123" y="335478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285620" y="3251160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684886" y="345518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77450" y="365310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7004396" y="316112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83694" y="269762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94385" y="413431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19434" y="258736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24" y="486420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20306" y="513155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621821" y="3861295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Solubility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Lucida grande" panose="020B0502040204020203"/>
              </a:rPr>
              <a:t>VdW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3504806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Varying </a:t>
                </a:r>
                <a:r>
                  <a:rPr lang="en-US" sz="3600" dirty="0" err="1"/>
                  <a:t>VdW</a:t>
                </a:r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920416-0BE5-0CF9-7B22-5B3A2325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4782882" y="1012399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057465" y="1010529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54C3-AB74-BBB0-C7E1-DFAB9D12B625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Solubility sweep,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0.40,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AE8A0-1DD8-A621-7DE6-56D58B3E0E18}"/>
              </a:ext>
            </a:extLst>
          </p:cNvPr>
          <p:cNvSpPr/>
          <p:nvPr/>
        </p:nvSpPr>
        <p:spPr>
          <a:xfrm>
            <a:off x="4837786" y="3384553"/>
            <a:ext cx="4052047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2556B-8983-5BCB-6CF0-C322B2E17709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DFE1D3-FD6A-FF38-EB70-62CBF0FFE999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A2E6D8-4447-FCAA-2282-CD6CF89AA0BE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B0EED0A-164C-B88D-3924-A3DDEB089F2B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62F01C7-9A6C-90B5-46D8-4C7EEE7D0F33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760996B-0726-8BC5-5B5C-DCE777933BB8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5C4F49C-4376-DDDC-6F57-CDA1BD584BD6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A2935D-D1E2-D389-5D23-A62BE9168D5E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86B3B15-D788-C93F-DBE9-DA3820F6F745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5CE077-AC83-3EDE-AAA7-091BF30EBF39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7F679AB-2C11-89D4-786B-263839AA5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889E22-A198-F312-7FF4-80950393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F44B7B-B819-7A38-E075-41CCDF1AE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4F5CC-D49A-98DA-54AA-207AEB2ABF21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C570A-20E5-DC7D-B4D8-E9BE70937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FA4C5D-429D-80B4-6183-80CA2C1B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B5045E-255F-3CA3-D655-7A35ED95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21" y="1136144"/>
            <a:ext cx="9658350" cy="51511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0900EFB-7A74-0E73-D2C5-DECDCC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1036104"/>
            <a:ext cx="10033502" cy="53512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AB46EA-5CB3-8C9D-0D87-14581D09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69" y="1039971"/>
            <a:ext cx="10033502" cy="53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0905039" cy="800128"/>
          </a:xfrm>
        </p:spPr>
        <p:txBody>
          <a:bodyPr>
            <a:normAutofit/>
          </a:bodyPr>
          <a:lstStyle/>
          <a:p>
            <a:r>
              <a:rPr lang="en-US" dirty="0"/>
              <a:t>Solubility at Different Internal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A2FD-BFFF-156F-76DA-36CF8510294B}"/>
              </a:ext>
            </a:extLst>
          </p:cNvPr>
          <p:cNvSpPr/>
          <p:nvPr/>
        </p:nvSpPr>
        <p:spPr>
          <a:xfrm>
            <a:off x="4070421" y="2730073"/>
            <a:ext cx="4213412" cy="277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Segmented, fix a020 file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E745E-9ED2-6520-3818-D8F405AC97EA}"/>
              </a:ext>
            </a:extLst>
          </p:cNvPr>
          <p:cNvGrpSpPr/>
          <p:nvPr/>
        </p:nvGrpSpPr>
        <p:grpSpPr>
          <a:xfrm>
            <a:off x="-11673" y="941496"/>
            <a:ext cx="1724916" cy="1799775"/>
            <a:chOff x="-38791" y="5104601"/>
            <a:chExt cx="1724916" cy="17997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896AFB-009A-1C66-35CD-14D20CF58D90}"/>
                </a:ext>
              </a:extLst>
            </p:cNvPr>
            <p:cNvGrpSpPr/>
            <p:nvPr/>
          </p:nvGrpSpPr>
          <p:grpSpPr>
            <a:xfrm>
              <a:off x="124982" y="5525834"/>
              <a:ext cx="1477447" cy="1310325"/>
              <a:chOff x="142474" y="1134148"/>
              <a:chExt cx="1477447" cy="13103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A4BBDA-549E-4C3B-747B-741C0F53C5F1}"/>
                  </a:ext>
                </a:extLst>
              </p:cNvPr>
              <p:cNvGrpSpPr/>
              <p:nvPr/>
            </p:nvGrpSpPr>
            <p:grpSpPr>
              <a:xfrm>
                <a:off x="142474" y="1177715"/>
                <a:ext cx="1155312" cy="1218841"/>
                <a:chOff x="7071833" y="3134369"/>
                <a:chExt cx="1460446" cy="154075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9F3EE71-C840-018C-747D-7E16039319DC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F02BDE0-8D76-EC20-8FFA-83D2E0C3AC1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F219355-B13B-9342-8973-F40665EE69FC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5383747-02A1-A9B9-1D88-212D828FA2E2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323B11-4761-73A3-03C0-8F400D34890D}"/>
                    </a:ext>
                  </a:extLst>
                </p:cNvPr>
                <p:cNvSpPr/>
                <p:nvPr/>
              </p:nvSpPr>
              <p:spPr>
                <a:xfrm>
                  <a:off x="7071833" y="3134369"/>
                  <a:ext cx="180421" cy="154075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1CB3EA-6B6C-2DFD-34EE-8E23F590AA63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CA91106-3580-065D-7766-D402C23BC637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E8A0A65-3CF1-209D-3F2C-867AEBE38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686A87-A503-2593-A6B7-C970880F9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A307AF-C16E-52E0-3750-4DB4F7C0A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2C066-ACB5-5A0E-8CCF-E4671EE41FF2}"/>
                </a:ext>
              </a:extLst>
            </p:cNvPr>
            <p:cNvSpPr txBox="1"/>
            <p:nvPr/>
          </p:nvSpPr>
          <p:spPr>
            <a:xfrm>
              <a:off x="-38791" y="5104601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AB8A49-9EE3-4DB2-DE74-3D54D7CF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91" y="6896660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CE38F2-F364-9118-5734-BCDD3423E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6125" y="5109223"/>
              <a:ext cx="0" cy="1787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43036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Internal Structure of </a:t>
            </a:r>
            <a:r>
              <a:rPr lang="en-US" i="1" dirty="0" err="1"/>
              <a:t>xC</a:t>
            </a:r>
            <a:r>
              <a:rPr lang="en-US" i="1" dirty="0"/>
              <a:t> </a:t>
            </a:r>
            <a:r>
              <a:rPr lang="en-US" dirty="0"/>
              <a:t>conformations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7984603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50581" y="4314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04381" y="2924125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59792" y="416310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576373" y="3866850"/>
            <a:ext cx="3024199" cy="2508965"/>
            <a:chOff x="7576373" y="3866850"/>
            <a:chExt cx="3024199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9915205" y="489004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4Cd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C92D2-93B6-B346-B6B0-6CC84D3525C9}"/>
              </a:ext>
            </a:extLst>
          </p:cNvPr>
          <p:cNvGrpSpPr/>
          <p:nvPr/>
        </p:nvGrpSpPr>
        <p:grpSpPr>
          <a:xfrm>
            <a:off x="3089273" y="2439544"/>
            <a:ext cx="3816366" cy="3771475"/>
            <a:chOff x="3089273" y="2439544"/>
            <a:chExt cx="3816366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AAB28-7EE0-F5E0-E760-A1E170F89C19}"/>
                </a:ext>
              </a:extLst>
            </p:cNvPr>
            <p:cNvSpPr txBox="1"/>
            <p:nvPr/>
          </p:nvSpPr>
          <p:spPr>
            <a:xfrm>
              <a:off x="3881440" y="3887004"/>
              <a:ext cx="30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Only one yields correct endpoint distributions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30838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9936390" y="21457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89648" y="5263205"/>
            <a:ext cx="59191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13803" y="1830680"/>
            <a:ext cx="62171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Model and Theory Development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Characterization (Reflectivity)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699EFD3-0256-FC9B-5E7F-C3BC57A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1"/>
          <a:stretch/>
        </p:blipFill>
        <p:spPr bwMode="auto">
          <a:xfrm>
            <a:off x="7072462" y="2300985"/>
            <a:ext cx="3076275" cy="41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Method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3" r="3208"/>
          <a:stretch/>
        </p:blipFill>
        <p:spPr>
          <a:xfrm>
            <a:off x="598822" y="2887480"/>
            <a:ext cx="4745664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99865" y="1323024"/>
            <a:ext cx="8460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Validate results by finding layered structures in PEBs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Lucida grande" panose="020B0502040204020203"/>
              </a:rPr>
              <a:t>X-ray or neutron reflectivity for characterization of layered films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6001194" y="2702814"/>
            <a:ext cx="4535216" cy="953948"/>
            <a:chOff x="5897360" y="2571169"/>
            <a:chExt cx="4535216" cy="95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2989522"/>
              <a:ext cx="1683297" cy="5355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571169"/>
              <a:ext cx="453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Specular part of wave scattering vector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B34CB-2FCC-0060-DBF1-1A6DD513A081}"/>
              </a:ext>
            </a:extLst>
          </p:cNvPr>
          <p:cNvGrpSpPr/>
          <p:nvPr/>
        </p:nvGrpSpPr>
        <p:grpSpPr>
          <a:xfrm>
            <a:off x="6041173" y="4285552"/>
            <a:ext cx="5615736" cy="1552782"/>
            <a:chOff x="6870578" y="1198824"/>
            <a:chExt cx="5615736" cy="15527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3746" y="1845155"/>
              <a:ext cx="5202568" cy="9064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B262C-7F6E-E040-341C-15D7E6293F4B}"/>
                </a:ext>
              </a:extLst>
            </p:cNvPr>
            <p:cNvSpPr txBox="1"/>
            <p:nvPr/>
          </p:nvSpPr>
          <p:spPr>
            <a:xfrm>
              <a:off x="6870578" y="1198824"/>
              <a:ext cx="5036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Equation: Relates density changes to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1708030" y="5694137"/>
            <a:ext cx="226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307830" y="1506237"/>
            <a:ext cx="6837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7957750" y="2120824"/>
            <a:ext cx="2091002" cy="3260710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7788670" y="2020944"/>
            <a:ext cx="3565130" cy="33864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7953352" y="2118907"/>
            <a:ext cx="2082335" cy="3237621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307830" y="4804238"/>
            <a:ext cx="621982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Coexistence between dilute, coil-like (vapor) layer and condensed (liquid)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308031" y="3065467"/>
            <a:ext cx="621982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201023" y="2347498"/>
            <a:ext cx="1925898" cy="2973494"/>
            <a:chOff x="8201023" y="2347498"/>
            <a:chExt cx="1925898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39119" y="32810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630153" y="30259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989761" y="347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7791395" y="2020944"/>
            <a:ext cx="3565130" cy="3386469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Reflectivity — Characteristic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E164-DD50-99D0-2789-C8A2EB4BE3B6}"/>
              </a:ext>
            </a:extLst>
          </p:cNvPr>
          <p:cNvSpPr txBox="1"/>
          <p:nvPr/>
        </p:nvSpPr>
        <p:spPr>
          <a:xfrm>
            <a:off x="374727" y="1159417"/>
            <a:ext cx="6949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X-ray and neutron reflectivity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Direct information on polymer internal structure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Prior knowledge of possible conformations necessary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B419D-857D-B738-F41C-7AA80E88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6561578" y="3426830"/>
            <a:ext cx="4564618" cy="249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29687-9B34-DE40-988F-8EFAC9978D66}"/>
              </a:ext>
            </a:extLst>
          </p:cNvPr>
          <p:cNvSpPr txBox="1"/>
          <p:nvPr/>
        </p:nvSpPr>
        <p:spPr>
          <a:xfrm>
            <a:off x="4129277" y="6429653"/>
            <a:ext cx="338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(Reinhardt, et. al. Macromolecules, 2013)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A8189-D62A-A156-32B3-C166B55E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913974" y="3505382"/>
            <a:ext cx="4277438" cy="2339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70EAE6-0D64-BA20-1745-6C9597934913}"/>
              </a:ext>
            </a:extLst>
          </p:cNvPr>
          <p:cNvSpPr/>
          <p:nvPr/>
        </p:nvSpPr>
        <p:spPr>
          <a:xfrm>
            <a:off x="5289781" y="42811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91FE4-A4A4-24E4-278A-181DC396EC77}"/>
              </a:ext>
            </a:extLst>
          </p:cNvPr>
          <p:cNvSpPr/>
          <p:nvPr/>
        </p:nvSpPr>
        <p:spPr>
          <a:xfrm>
            <a:off x="674950" y="3134937"/>
            <a:ext cx="10451246" cy="366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EFFC8CE-1661-66EC-E204-17C8445E8C77}"/>
              </a:ext>
            </a:extLst>
          </p:cNvPr>
          <p:cNvSpPr/>
          <p:nvPr/>
        </p:nvSpPr>
        <p:spPr>
          <a:xfrm rot="10800000">
            <a:off x="5255376" y="4264463"/>
            <a:ext cx="1058334" cy="4910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CB39E-2C74-C7B4-BA1F-C0A4708624BB}"/>
              </a:ext>
            </a:extLst>
          </p:cNvPr>
          <p:cNvGrpSpPr/>
          <p:nvPr/>
        </p:nvGrpSpPr>
        <p:grpSpPr>
          <a:xfrm>
            <a:off x="7127876" y="1216574"/>
            <a:ext cx="4875893" cy="1111303"/>
            <a:chOff x="7069219" y="1214229"/>
            <a:chExt cx="4875893" cy="11113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60AABE-814D-75A4-5325-77AB0FF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94" y="1530232"/>
              <a:ext cx="4564618" cy="7953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59B67-B83C-F814-ABB5-1666690FCA5F}"/>
                </a:ext>
              </a:extLst>
            </p:cNvPr>
            <p:cNvSpPr txBox="1"/>
            <p:nvPr/>
          </p:nvSpPr>
          <p:spPr>
            <a:xfrm>
              <a:off x="7069219" y="1214229"/>
              <a:ext cx="184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Master Equation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0CE0C91-7C7A-3587-F411-D637DB7FE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6633490" y="2666953"/>
            <a:ext cx="3004430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EB7E2F-8809-9FD2-163B-BA5E9643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07342" y="2572530"/>
            <a:ext cx="3026311" cy="4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00757" y="5931718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00757" y="1606033"/>
            <a:ext cx="62171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and Theory Development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Experimental Application (Neurofilament-Heavy)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798540" y="3633528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757" y="3878394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426915" y="5573389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350576" y="4108722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971566" y="4897870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195822" y="4961535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484773" y="4234277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621289" y="4532769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426930B-ED70-9605-AEEE-DAC9638389AA}"/>
              </a:ext>
            </a:extLst>
          </p:cNvPr>
          <p:cNvSpPr/>
          <p:nvPr/>
        </p:nvSpPr>
        <p:spPr>
          <a:xfrm rot="7723244">
            <a:off x="4572479" y="4258804"/>
            <a:ext cx="274817" cy="20517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2CDE7E-CD9E-F07A-B44A-172CD57D2986}"/>
              </a:ext>
            </a:extLst>
          </p:cNvPr>
          <p:cNvSpPr txBox="1"/>
          <p:nvPr/>
        </p:nvSpPr>
        <p:spPr>
          <a:xfrm>
            <a:off x="5031848" y="3732007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9C3EEC-F422-EA8F-85D0-923DDF716530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4827261" y="3997945"/>
            <a:ext cx="321910" cy="33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35" grpId="0" animBg="1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8F0-EE59-4AB5-94CA-C36AEB81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Coarse-graining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1F2C-2D67-42BE-AE10-5E8389ED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Simplifying protein charge distribution is non-trivial</a:t>
            </a:r>
          </a:p>
          <a:p>
            <a:r>
              <a:rPr lang="en-US" sz="1800" dirty="0"/>
              <a:t>A straight-forward method is to monitor the cumulative sum (</a:t>
            </a:r>
            <a:r>
              <a:rPr lang="en-US" sz="1800" dirty="0" err="1"/>
              <a:t>cusum</a:t>
            </a:r>
            <a:r>
              <a:rPr lang="en-US" sz="1800" dirty="0"/>
              <a:t>)</a:t>
            </a:r>
          </a:p>
          <a:p>
            <a:r>
              <a:rPr lang="en-US" sz="1800" dirty="0"/>
              <a:t>Sample sequence: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HHHHHHHHHHHHHHH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DDDDDDDDDDDDDDDDDDDDDDDDDDDDDD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4"/>
                </a:solidFill>
              </a:rPr>
              <a:t>KDDDHHK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KDDDHHK</a:t>
            </a:r>
            <a:endParaRPr lang="en-US" sz="16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E95-8BE6-462C-AD09-45152A7F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440D6D-44A5-267E-1ADF-B97B3EFB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/>
          <a:stretch/>
        </p:blipFill>
        <p:spPr bwMode="auto">
          <a:xfrm>
            <a:off x="571499" y="3429000"/>
            <a:ext cx="4216437" cy="32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8A5ECB-E87B-1A39-7B07-671E0B3FCE88}"/>
              </a:ext>
            </a:extLst>
          </p:cNvPr>
          <p:cNvGrpSpPr/>
          <p:nvPr/>
        </p:nvGrpSpPr>
        <p:grpSpPr>
          <a:xfrm>
            <a:off x="571499" y="3284382"/>
            <a:ext cx="4514850" cy="3429001"/>
            <a:chOff x="571499" y="3292474"/>
            <a:chExt cx="4514850" cy="3429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21FA9-BD65-38AB-FDE9-54890514BF56}"/>
                </a:ext>
              </a:extLst>
            </p:cNvPr>
            <p:cNvSpPr/>
            <p:nvPr/>
          </p:nvSpPr>
          <p:spPr>
            <a:xfrm>
              <a:off x="571499" y="3292474"/>
              <a:ext cx="4514850" cy="3429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99D2B22E-BCF4-BE78-07F0-0BE5B834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90"/>
            <a:stretch/>
          </p:blipFill>
          <p:spPr bwMode="auto">
            <a:xfrm>
              <a:off x="571499" y="3428999"/>
              <a:ext cx="4142466" cy="328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75893-7CA4-28FF-E0A4-FF2C69266733}"/>
              </a:ext>
            </a:extLst>
          </p:cNvPr>
          <p:cNvCxnSpPr/>
          <p:nvPr/>
        </p:nvCxnSpPr>
        <p:spPr>
          <a:xfrm>
            <a:off x="4867275" y="4995397"/>
            <a:ext cx="12287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>
            <a:extLst>
              <a:ext uri="{FF2B5EF4-FFF2-40B4-BE49-F238E27FC236}">
                <a16:creationId xmlns:a16="http://schemas.microsoft.com/office/drawing/2014/main" id="{30847608-B9B3-B40A-08EC-3982A54A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r="-1"/>
          <a:stretch/>
        </p:blipFill>
        <p:spPr bwMode="auto">
          <a:xfrm>
            <a:off x="6273734" y="3429000"/>
            <a:ext cx="4525790" cy="33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AF2372-F243-DEA6-3DE0-F8F042D4940A}"/>
              </a:ext>
            </a:extLst>
          </p:cNvPr>
          <p:cNvGrpSpPr/>
          <p:nvPr/>
        </p:nvGrpSpPr>
        <p:grpSpPr>
          <a:xfrm>
            <a:off x="6125404" y="3317642"/>
            <a:ext cx="4970226" cy="3490912"/>
            <a:chOff x="6125404" y="3317642"/>
            <a:chExt cx="4970226" cy="3490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3C084F-14B5-CFE8-BDE8-D0BF342CE99F}"/>
                </a:ext>
              </a:extLst>
            </p:cNvPr>
            <p:cNvSpPr/>
            <p:nvPr/>
          </p:nvSpPr>
          <p:spPr>
            <a:xfrm>
              <a:off x="6125404" y="3317642"/>
              <a:ext cx="4970226" cy="349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03FFCE47-DDCA-CAAE-1094-C1B3C918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3"/>
            <a:stretch/>
          </p:blipFill>
          <p:spPr bwMode="auto">
            <a:xfrm>
              <a:off x="6249310" y="3420907"/>
              <a:ext cx="4566956" cy="3354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7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NFH, pH 2.4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DD441-AA16-9AFD-5429-F9D6BC3D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5" y="1187085"/>
            <a:ext cx="4938813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5D2C8-C6E6-3EEC-FB3D-B6294068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89" y="4765017"/>
            <a:ext cx="9165812" cy="192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19" y="1828800"/>
            <a:ext cx="4766961" cy="2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" y="1189838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1228773" cy="800128"/>
          </a:xfrm>
        </p:spPr>
        <p:txBody>
          <a:bodyPr>
            <a:normAutofit/>
          </a:bodyPr>
          <a:lstStyle/>
          <a:p>
            <a:r>
              <a:rPr lang="en-US" dirty="0"/>
              <a:t>Cooperative Collapse of the Dilute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20" y="1090304"/>
            <a:ext cx="7888101" cy="534516"/>
          </a:xfrm>
        </p:spPr>
        <p:txBody>
          <a:bodyPr>
            <a:noAutofit/>
          </a:bodyPr>
          <a:lstStyle/>
          <a:p>
            <a:r>
              <a:rPr lang="en-US" sz="20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9007" y="1673967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472931" cy="42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341874" y="1721792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323831" y="1706871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323831" y="1731923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98" y="3555119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28773" y="34358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90648" y="3441952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76223" y="3151280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107883" y="2090331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22634" y="2771364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47931" y="3062896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896736" y="6280023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324039" y="1731744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24896" y="2929257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38" name="Picture 37" descr="Diagram, histogram&#10;&#10;Description automatically generated">
            <a:extLst>
              <a:ext uri="{FF2B5EF4-FFF2-40B4-BE49-F238E27FC236}">
                <a16:creationId xmlns:a16="http://schemas.microsoft.com/office/drawing/2014/main" id="{AE6D7024-D463-281C-EEE4-93C35043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4112689"/>
            <a:ext cx="3911494" cy="27596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5" y="4190057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1010723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248848" y="4051816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476246" y="4061907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E70010-4A15-4523-4856-DC976690E541}"/>
              </a:ext>
            </a:extLst>
          </p:cNvPr>
          <p:cNvCxnSpPr>
            <a:cxnSpLocks/>
          </p:cNvCxnSpPr>
          <p:nvPr/>
        </p:nvCxnSpPr>
        <p:spPr>
          <a:xfrm flipH="1">
            <a:off x="2611908" y="5705889"/>
            <a:ext cx="680396" cy="7040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7153101" y="1706871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963" y="3548739"/>
            <a:ext cx="758396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152261" y="1175665"/>
            <a:ext cx="2745183" cy="29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153846" y="4346312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25182" y="2133123"/>
            <a:ext cx="296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conformations exist at high internal repulsion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7017" y="5039142"/>
            <a:ext cx="2389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Each chain in </a:t>
            </a:r>
            <a:r>
              <a:rPr lang="en-US" sz="1600" i="1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xC</a:t>
            </a:r>
            <a:r>
              <a:rPr lang="en-US" sz="1600" i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(d)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 “locked-in-layer”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9082365" y="5039142"/>
            <a:ext cx="32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NFH dramatic collapse caused by cooperative interactions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1375"/>
            <a:ext cx="2986365" cy="23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445625" y="2437724"/>
            <a:ext cx="344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Characteristic reflectivity spectra can be generated rigorously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197190" y="1328072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4" y="3898749"/>
            <a:ext cx="59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4" y="1291184"/>
            <a:ext cx="621710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SCFT Build-up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Internal Structure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xC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Cooperative Collapse of the Dilute Layer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Lucida grande" panose="020B05020402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A9C-801B-0D64-167F-F0E33F7C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8" y="1247101"/>
            <a:ext cx="10515600" cy="52870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 err="1"/>
              <a:t>xC</a:t>
            </a:r>
            <a:r>
              <a:rPr lang="en-US" dirty="0"/>
              <a:t> extension: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foreign species (e.g. spherical tip of AFM)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Response to brush-brush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Multivalent ions (ion correlations)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Experimental Collaborations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Validation with reflectivity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NF(L/M/H) blends for study of biological neurofilaments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Erika Ding, Prof. Sanjay Kumar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Nafion</a:t>
            </a:r>
            <a:r>
              <a:rPr lang="en-US" dirty="0"/>
              <a:t> aggregation using SCFT-generated force fields and MD</a:t>
            </a:r>
          </a:p>
          <a:p>
            <a:pPr lvl="2">
              <a:lnSpc>
                <a:spcPct val="110000"/>
              </a:lnSpc>
              <a:spcAft>
                <a:spcPts val="1200"/>
              </a:spcAft>
            </a:pPr>
            <a:r>
              <a:rPr lang="en-US" dirty="0" err="1"/>
              <a:t>Siddarth</a:t>
            </a:r>
            <a:r>
              <a:rPr lang="en-US" dirty="0"/>
              <a:t> </a:t>
            </a:r>
            <a:r>
              <a:rPr lang="en-US" dirty="0" err="1"/>
              <a:t>Rajupet</a:t>
            </a:r>
            <a:r>
              <a:rPr lang="en-US" dirty="0"/>
              <a:t>, Prof. Clayton Radke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  <a:p>
            <a:pPr lvl="2">
              <a:lnSpc>
                <a:spcPct val="110000"/>
              </a:lnSpc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BB2-2F17-37E7-276E-D20E8E09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DED7-725F-B316-C3B0-CBF6494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4FC23-89CD-89A7-EDA7-44BED708B751}"/>
              </a:ext>
            </a:extLst>
          </p:cNvPr>
          <p:cNvSpPr txBox="1"/>
          <p:nvPr/>
        </p:nvSpPr>
        <p:spPr>
          <a:xfrm>
            <a:off x="1088135" y="2889504"/>
            <a:ext cx="47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Paste from above when finished</a:t>
            </a:r>
          </a:p>
        </p:txBody>
      </p:sp>
    </p:spTree>
    <p:extLst>
      <p:ext uri="{BB962C8B-B14F-4D97-AF65-F5344CB8AC3E}">
        <p14:creationId xmlns:p14="http://schemas.microsoft.com/office/powerpoint/2010/main" val="385685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FB4-EEEA-1931-6B12-55510CF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B7683-A884-F573-0421-9A73FD3E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3DB05-3868-F6E7-3443-EAE5DCB9525F}"/>
              </a:ext>
            </a:extLst>
          </p:cNvPr>
          <p:cNvSpPr txBox="1"/>
          <p:nvPr/>
        </p:nvSpPr>
        <p:spPr>
          <a:xfrm>
            <a:off x="431322" y="1375956"/>
            <a:ext cx="629728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Design and Fundamental Biology</a:t>
            </a:r>
          </a:p>
          <a:p>
            <a:pPr algn="l">
              <a:spcAft>
                <a:spcPts val="12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Surface-modification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Lubrication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Surface tension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Stimuli-sensitive (smart) materials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Functionalized aggregation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Colloid-stabilization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Protein aggregation (e.g., neurofilaments)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>
              <a:latin typeface="Lucida grande" panose="020B05020402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C33BE-B31D-62C1-3A92-39126BB569CC}"/>
              </a:ext>
            </a:extLst>
          </p:cNvPr>
          <p:cNvSpPr txBox="1"/>
          <p:nvPr/>
        </p:nvSpPr>
        <p:spPr>
          <a:xfrm>
            <a:off x="0" y="6572130"/>
            <a:ext cx="1082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Chen, et al., </a:t>
            </a:r>
            <a:r>
              <a:rPr lang="en-US" sz="1200" i="1" dirty="0">
                <a:latin typeface="Lucida grande" panose="020B0502040204020203"/>
              </a:rPr>
              <a:t>Macromolecules</a:t>
            </a:r>
            <a:r>
              <a:rPr lang="en-US" sz="1200" dirty="0">
                <a:latin typeface="Lucida grande" panose="020B0502040204020203"/>
              </a:rPr>
              <a:t>, 2017 ; 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2014; Yuan, et. al., </a:t>
            </a:r>
            <a:r>
              <a:rPr lang="en-US" sz="1200" i="1" dirty="0">
                <a:latin typeface="Lucida grande" panose="020B0502040204020203"/>
              </a:rPr>
              <a:t>J. Cell Sci.</a:t>
            </a:r>
            <a:r>
              <a:rPr lang="en-US" sz="1200" dirty="0">
                <a:latin typeface="Lucida grande" panose="020B0502040204020203"/>
              </a:rPr>
              <a:t>, 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3443D-3D8B-9BE8-272C-0D050B24920E}"/>
              </a:ext>
            </a:extLst>
          </p:cNvPr>
          <p:cNvGrpSpPr/>
          <p:nvPr/>
        </p:nvGrpSpPr>
        <p:grpSpPr>
          <a:xfrm>
            <a:off x="9060386" y="1272182"/>
            <a:ext cx="2910428" cy="2605572"/>
            <a:chOff x="9035611" y="2120403"/>
            <a:chExt cx="2910428" cy="2605572"/>
          </a:xfrm>
        </p:grpSpPr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AE1E2D1C-C523-5ACC-D708-5A46B19BA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611" y="2409606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8B030-4BF4-66BF-F805-A244B26507EA}"/>
                </a:ext>
              </a:extLst>
            </p:cNvPr>
            <p:cNvSpPr txBox="1"/>
            <p:nvPr/>
          </p:nvSpPr>
          <p:spPr>
            <a:xfrm>
              <a:off x="9454255" y="212040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Stimuli-sensitive Brush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25A31-BBDD-83DF-EE04-857FE8769A32}"/>
              </a:ext>
            </a:extLst>
          </p:cNvPr>
          <p:cNvGrpSpPr/>
          <p:nvPr/>
        </p:nvGrpSpPr>
        <p:grpSpPr>
          <a:xfrm>
            <a:off x="7810001" y="4493999"/>
            <a:ext cx="3016842" cy="1825114"/>
            <a:chOff x="6562575" y="4931668"/>
            <a:chExt cx="3016842" cy="1825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6F65E6-FC56-CCBF-DE41-D3B2523D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575" y="5270222"/>
              <a:ext cx="3016842" cy="14865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8AC6D-EDE8-73C0-FA83-A9D4243CFBF6}"/>
                </a:ext>
              </a:extLst>
            </p:cNvPr>
            <p:cNvSpPr txBox="1"/>
            <p:nvPr/>
          </p:nvSpPr>
          <p:spPr>
            <a:xfrm>
              <a:off x="6834478" y="4931668"/>
              <a:ext cx="2473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Abnormal NF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7714B-16AF-A101-C225-6AFD9CBD64C7}"/>
              </a:ext>
            </a:extLst>
          </p:cNvPr>
          <p:cNvGrpSpPr/>
          <p:nvPr/>
        </p:nvGrpSpPr>
        <p:grpSpPr>
          <a:xfrm>
            <a:off x="6096000" y="1245653"/>
            <a:ext cx="2375857" cy="3032566"/>
            <a:chOff x="6557957" y="1533566"/>
            <a:chExt cx="2375857" cy="30325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3E7205-D463-8F7D-0357-7D2C2B384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A7CE-C923-4978-BDC7-7B7D629CF36F}"/>
                </a:ext>
              </a:extLst>
            </p:cNvPr>
            <p:cNvSpPr txBox="1"/>
            <p:nvPr/>
          </p:nvSpPr>
          <p:spPr>
            <a:xfrm>
              <a:off x="6557957" y="1533566"/>
              <a:ext cx="2375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Cell-repellant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hlinkClick r:id="rId2" action="ppaction://hlinksldjump"/>
                  </a:rPr>
                  <a:t>References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3" action="ppaction://hlinksldjump"/>
                  </a:rPr>
                  <a:t>Alexander-de </a:t>
                </a:r>
                <a:r>
                  <a:rPr lang="en-US" sz="1600" dirty="0" err="1">
                    <a:hlinkClick r:id="rId3" action="ppaction://hlinksldjump"/>
                  </a:rPr>
                  <a:t>Gennes</a:t>
                </a:r>
                <a:r>
                  <a:rPr lang="en-US" sz="1600" dirty="0">
                    <a:hlinkClick r:id="rId3" action="ppaction://hlinksldjump"/>
                  </a:rPr>
                  <a:t> Brush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4" action="ppaction://hlinksldjump"/>
                  </a:rPr>
                  <a:t>SFBox numerical problem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5" action="ppaction://hlinksldjump"/>
                  </a:rPr>
                  <a:t>Borisov, 2001 (1Cd—1C)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6" action="ppaction://hlinksldjump"/>
                  </a:rPr>
                  <a:t>Block copolymer SCFT 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7" action="ppaction://hlinksldjump"/>
                  </a:rPr>
                  <a:t>Gaussian Chain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8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hlinkClick r:id="rId8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8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9" action="ppaction://hlinksldjump"/>
                  </a:rPr>
                  <a:t>Hubbard-</a:t>
                </a:r>
                <a:r>
                  <a:rPr lang="en-US" sz="1600" dirty="0" err="1">
                    <a:hlinkClick r:id="rId9" action="ppaction://hlinksldjump"/>
                  </a:rPr>
                  <a:t>Stratonovich</a:t>
                </a:r>
                <a:r>
                  <a:rPr lang="en-US" sz="1600" dirty="0">
                    <a:hlinkClick r:id="rId9" action="ppaction://hlinksldjump"/>
                  </a:rPr>
                  <a:t> Transformation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0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hlinkClick r:id="rId10" action="ppaction://hlinksldjump"/>
                  </a:rPr>
                  <a:t> derivation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(CHECK)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1" action="ppaction://hlinksldjump"/>
                  </a:rPr>
                  <a:t>Flowchart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Numerics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NFH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2" action="ppaction://hlinksldjump"/>
                  </a:rPr>
                  <a:t>Phase transition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3" action="ppaction://hlinksldjump"/>
                  </a:rPr>
                  <a:t>1Cd, 2Cd</a:t>
                </a: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Reflectivity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>
                    <a:hlinkClick r:id="rId1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hlinkClick r:id="rId14" action="ppaction://hlinksldjump"/>
                      </a:rPr>
                      <m:t>𝜒</m:t>
                    </m:r>
                  </m:oMath>
                </a14:m>
                <a:r>
                  <a:rPr lang="en-US" sz="1600" dirty="0">
                    <a:hlinkClick r:id="rId14" action="ppaction://hlinksldjump"/>
                  </a:rPr>
                  <a:t>’s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5"/>
                <a:stretch>
                  <a:fillRect l="-464" t="-835"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dirty="0"/>
              <a:t>Previous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256171" y="1222217"/>
            <a:ext cx="76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Flory scaling – de </a:t>
            </a:r>
            <a:r>
              <a:rPr lang="en-US" dirty="0" err="1">
                <a:latin typeface="Lucida grande" panose="020B0502040204020203"/>
              </a:rPr>
              <a:t>Gennes</a:t>
            </a:r>
            <a:r>
              <a:rPr lang="en-US" dirty="0">
                <a:latin typeface="Lucida grande" panose="020B0502040204020203"/>
              </a:rPr>
              <a:t>, Alexander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FAD07-9769-D2DE-7DBB-37E88D7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8" y="2850700"/>
            <a:ext cx="3252794" cy="264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A6FA0-ACA7-E79D-D538-B3201042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84" y="2903496"/>
            <a:ext cx="3481475" cy="259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F8AC6-CC7D-1A7F-14C9-951C9CDA648B}"/>
              </a:ext>
            </a:extLst>
          </p:cNvPr>
          <p:cNvSpPr txBox="1"/>
          <p:nvPr/>
        </p:nvSpPr>
        <p:spPr>
          <a:xfrm>
            <a:off x="65490" y="6581001"/>
            <a:ext cx="78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Rubinstein, Colby, </a:t>
            </a:r>
            <a:r>
              <a:rPr lang="en-US" sz="1200" i="1" dirty="0">
                <a:latin typeface="Lucida grande" panose="020B0502040204020203"/>
              </a:rPr>
              <a:t>Oxford Univ. Press,</a:t>
            </a:r>
            <a:r>
              <a:rPr lang="en-US" sz="1200" dirty="0">
                <a:latin typeface="Lucida grande" panose="020B0502040204020203"/>
              </a:rPr>
              <a:t> 2003; Yu,  et al., </a:t>
            </a:r>
            <a:r>
              <a:rPr lang="en-US" sz="1200" i="1" dirty="0">
                <a:latin typeface="Lucida grande" panose="020B0502040204020203"/>
              </a:rPr>
              <a:t>Science</a:t>
            </a:r>
            <a:r>
              <a:rPr lang="en-US" sz="1200" dirty="0">
                <a:latin typeface="Lucida grande" panose="020B0502040204020203"/>
              </a:rPr>
              <a:t>, 2018; Xu, et al., Langmuir,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E4963-8DB5-5806-AA09-157A0A3C6873}"/>
              </a:ext>
            </a:extLst>
          </p:cNvPr>
          <p:cNvSpPr txBox="1"/>
          <p:nvPr/>
        </p:nvSpPr>
        <p:spPr>
          <a:xfrm>
            <a:off x="256171" y="5134973"/>
            <a:ext cx="622150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 theories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Standard formulations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Most common is lattice-constrained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4735738" y="2279333"/>
            <a:ext cx="740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None can consider electrostatic correlations (multivalent 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FC8ED-268D-BD82-B77D-77FD2ADA5A28}"/>
              </a:ext>
            </a:extLst>
          </p:cNvPr>
          <p:cNvGrpSpPr/>
          <p:nvPr/>
        </p:nvGrpSpPr>
        <p:grpSpPr>
          <a:xfrm>
            <a:off x="1129723" y="1739665"/>
            <a:ext cx="3481711" cy="2934281"/>
            <a:chOff x="1129723" y="2035918"/>
            <a:chExt cx="4307746" cy="363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6"/>
            <a:stretch/>
          </p:blipFill>
          <p:spPr>
            <a:xfrm>
              <a:off x="1129723" y="2035918"/>
              <a:ext cx="2943637" cy="347655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89E887-BFAD-BF20-8F8A-7521009742ED}"/>
                </a:ext>
              </a:extLst>
            </p:cNvPr>
            <p:cNvCxnSpPr/>
            <p:nvPr/>
          </p:nvCxnSpPr>
          <p:spPr>
            <a:xfrm flipH="1" flipV="1">
              <a:off x="3554083" y="4572000"/>
              <a:ext cx="819509" cy="733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2CB92-60A8-90D8-791A-0C1E4B0BF201}"/>
                </a:ext>
              </a:extLst>
            </p:cNvPr>
            <p:cNvSpPr txBox="1"/>
            <p:nvPr/>
          </p:nvSpPr>
          <p:spPr>
            <a:xfrm>
              <a:off x="3332624" y="5358579"/>
              <a:ext cx="2104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End-points 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0BF8-37BA-2BBD-E659-D7E1D08B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27" y="1697935"/>
            <a:ext cx="7377477" cy="18569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80" y="3580881"/>
            <a:ext cx="6304420" cy="683155"/>
            <a:chOff x="2787794" y="3834965"/>
            <a:chExt cx="7213059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29" y="4036014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746" y="3654773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FBAE58-DD45-6A4B-1F45-0CF4B972A2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278"/>
          <a:stretch/>
        </p:blipFill>
        <p:spPr>
          <a:xfrm>
            <a:off x="153458" y="5790658"/>
            <a:ext cx="3938904" cy="70815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5237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2442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6C59F04-21B7-6572-74ED-FB8C8A2CD9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458" y="4440169"/>
            <a:ext cx="8722591" cy="13810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9683D-67FC-EA58-5290-040EABC195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4933" y="5753998"/>
            <a:ext cx="1398678" cy="6951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2006" y="6444364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2219190" y="453479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AE5D2-5DB8-6587-3C8B-3A88CC44CC30}"/>
              </a:ext>
            </a:extLst>
          </p:cNvPr>
          <p:cNvSpPr/>
          <p:nvPr/>
        </p:nvSpPr>
        <p:spPr>
          <a:xfrm>
            <a:off x="623177" y="4507896"/>
            <a:ext cx="264329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5887580" y="5283688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7559671" y="4406950"/>
            <a:ext cx="329270" cy="6694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305A6-48FC-8D7F-4CAE-9BBC36108B8E}"/>
              </a:ext>
            </a:extLst>
          </p:cNvPr>
          <p:cNvSpPr/>
          <p:nvPr/>
        </p:nvSpPr>
        <p:spPr>
          <a:xfrm>
            <a:off x="8203288" y="5045651"/>
            <a:ext cx="329270" cy="26093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4" y="2375398"/>
            <a:ext cx="6972891" cy="8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33" y="3176627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4103996" y="6229448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11" y="2458445"/>
            <a:ext cx="2143301" cy="3409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/>
          <p:nvPr/>
        </p:nvCxnSpPr>
        <p:spPr>
          <a:xfrm>
            <a:off x="7820025" y="2615570"/>
            <a:ext cx="971550" cy="1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B68-7CF4-3369-3E04-19F532FB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C6DD1-5A2B-6783-A8CB-411A17FD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692E1-78E2-5B37-09CA-68504D532550}"/>
              </a:ext>
            </a:extLst>
          </p:cNvPr>
          <p:cNvSpPr txBox="1"/>
          <p:nvPr/>
        </p:nvSpPr>
        <p:spPr>
          <a:xfrm>
            <a:off x="310302" y="1424859"/>
            <a:ext cx="76324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Effective design requires strong fundamental understanding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Understanding biological systems requires the use of accurate model systems that consider appropriate interactions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We desire a theory to consider complex, coupled interactions between the polymer, the solvent, and other charged species that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Provide inaccessible, polymer-level information to experimental data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Easily be modified to incorporate additional interactions, especially for multivalent systems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DF824F46-1A76-0651-757A-C5722CE2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45" y="2224192"/>
            <a:ext cx="3574153" cy="28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D5961-2E65-0E7F-9BAC-6D08D7EB46EE}"/>
              </a:ext>
            </a:extLst>
          </p:cNvPr>
          <p:cNvSpPr txBox="1"/>
          <p:nvPr/>
        </p:nvSpPr>
        <p:spPr>
          <a:xfrm>
            <a:off x="134470" y="6518928"/>
            <a:ext cx="6221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502040204020203"/>
              </a:rPr>
              <a:t>Srinivasan, et. al., </a:t>
            </a:r>
            <a:r>
              <a:rPr lang="en-US" sz="1200" i="1" dirty="0">
                <a:latin typeface="Lucida grande" panose="020B0502040204020203"/>
              </a:rPr>
              <a:t>Nat. Comm., </a:t>
            </a:r>
            <a:r>
              <a:rPr lang="en-US" sz="1200" dirty="0">
                <a:latin typeface="Lucida grande" panose="020B0502040204020203"/>
              </a:rPr>
              <a:t>2014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08C6-9450-91BD-7619-FF6ED19F408E}"/>
              </a:ext>
            </a:extLst>
          </p:cNvPr>
          <p:cNvSpPr/>
          <p:nvPr/>
        </p:nvSpPr>
        <p:spPr>
          <a:xfrm>
            <a:off x="7743824" y="1143000"/>
            <a:ext cx="20669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words</a:t>
            </a:r>
          </a:p>
        </p:txBody>
      </p:sp>
    </p:spTree>
    <p:extLst>
      <p:ext uri="{BB962C8B-B14F-4D97-AF65-F5344CB8AC3E}">
        <p14:creationId xmlns:p14="http://schemas.microsoft.com/office/powerpoint/2010/main" val="4584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78BA5-CB65-2615-810B-42A478A7FE07}"/>
              </a:ext>
            </a:extLst>
          </p:cNvPr>
          <p:cNvSpPr txBox="1"/>
          <p:nvPr/>
        </p:nvSpPr>
        <p:spPr>
          <a:xfrm>
            <a:off x="734783" y="4735819"/>
            <a:ext cx="5919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Systematic Study (Solubility vs. Internal Charge)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Characterization (Reflectivity)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Experimental Application (Neurofilament-Heavy)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grande" panose="020B0502040204020203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734783" y="1440974"/>
            <a:ext cx="621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6" y="2262249"/>
            <a:ext cx="2002502" cy="202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0CD38-49F0-B346-8569-5A01C720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985693"/>
            <a:ext cx="5045935" cy="5462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DDBDA-95A2-5C3D-BC56-8B1E883A017A}"/>
              </a:ext>
            </a:extLst>
          </p:cNvPr>
          <p:cNvGrpSpPr/>
          <p:nvPr/>
        </p:nvGrpSpPr>
        <p:grpSpPr>
          <a:xfrm>
            <a:off x="5436573" y="3424070"/>
            <a:ext cx="1780056" cy="835309"/>
            <a:chOff x="4498281" y="2870710"/>
            <a:chExt cx="1872374" cy="87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0C436-D57C-6ACA-4623-AA7DFE8BE67B}"/>
                </a:ext>
              </a:extLst>
            </p:cNvPr>
            <p:cNvSpPr txBox="1"/>
            <p:nvPr/>
          </p:nvSpPr>
          <p:spPr>
            <a:xfrm>
              <a:off x="4498281" y="3121452"/>
              <a:ext cx="1739333" cy="3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dirty="0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SCF </a:t>
              </a:r>
              <a:r>
                <a:rPr lang="en-US" dirty="0" err="1">
                  <a:latin typeface="Lucida Grande" pitchFamily="2" charset="0"/>
                  <a:ea typeface="Lucida Grande" pitchFamily="2" charset="0"/>
                  <a:cs typeface="Lucida Grande" pitchFamily="2" charset="0"/>
                </a:rPr>
                <a:t>Eqns</a:t>
              </a:r>
              <a:endPara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DB9686B-D27F-9A26-F968-89A12FC2724D}"/>
                </a:ext>
              </a:extLst>
            </p:cNvPr>
            <p:cNvSpPr/>
            <p:nvPr/>
          </p:nvSpPr>
          <p:spPr>
            <a:xfrm>
              <a:off x="6237614" y="2870710"/>
              <a:ext cx="133041" cy="878630"/>
            </a:xfrm>
            <a:prstGeom prst="rightBrace">
              <a:avLst>
                <a:gd name="adj1" fmla="val 77741"/>
                <a:gd name="adj2" fmla="val 50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A8399D-5290-035E-1A71-17531137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2" y="3265895"/>
            <a:ext cx="1865669" cy="20359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C6A5-B958-3134-11E4-3E8F36DD62A9}"/>
              </a:ext>
            </a:extLst>
          </p:cNvPr>
          <p:cNvCxnSpPr>
            <a:cxnSpLocks/>
          </p:cNvCxnSpPr>
          <p:nvPr/>
        </p:nvCxnSpPr>
        <p:spPr>
          <a:xfrm flipV="1">
            <a:off x="3651165" y="2383678"/>
            <a:ext cx="1138791" cy="532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A1F27-8947-D47C-61C9-2505BAE49593}"/>
              </a:ext>
            </a:extLst>
          </p:cNvPr>
          <p:cNvCxnSpPr>
            <a:cxnSpLocks/>
          </p:cNvCxnSpPr>
          <p:nvPr/>
        </p:nvCxnSpPr>
        <p:spPr>
          <a:xfrm>
            <a:off x="6419424" y="2630184"/>
            <a:ext cx="0" cy="80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461703" y="2091347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278644"/>
            <a:ext cx="1666875" cy="44767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64440" y="1240076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444E-AA4F-CDCC-DA69-F48186C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13" y="3067586"/>
            <a:ext cx="2215316" cy="2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5C79D-2E74-E482-0436-ECC6892B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24" y="4320304"/>
            <a:ext cx="2975688" cy="31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BEE52-F631-C800-7189-518B656D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5" y="5720056"/>
            <a:ext cx="3524034" cy="3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800272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 —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D5813-C853-50D8-D6C7-DDB343BBD82A}"/>
              </a:ext>
            </a:extLst>
          </p:cNvPr>
          <p:cNvSpPr txBox="1"/>
          <p:nvPr/>
        </p:nvSpPr>
        <p:spPr>
          <a:xfrm>
            <a:off x="5270250" y="1836263"/>
            <a:ext cx="6547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Convert from considering discrete particles to continuous, single-particle distributions governed by external fields.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Fields reflect coupled interactions and effect on particle distributions.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“Self-consistent field theory” (SCFT)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1189C-FC56-6A18-2642-057B94B07B8D}"/>
              </a:ext>
            </a:extLst>
          </p:cNvPr>
          <p:cNvGrpSpPr/>
          <p:nvPr/>
        </p:nvGrpSpPr>
        <p:grpSpPr>
          <a:xfrm>
            <a:off x="363620" y="1759928"/>
            <a:ext cx="4411135" cy="4411135"/>
            <a:chOff x="379499" y="1774103"/>
            <a:chExt cx="4411135" cy="4411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F3847-3352-F195-EC15-2C03DF108E46}"/>
                </a:ext>
              </a:extLst>
            </p:cNvPr>
            <p:cNvGrpSpPr/>
            <p:nvPr/>
          </p:nvGrpSpPr>
          <p:grpSpPr>
            <a:xfrm>
              <a:off x="548580" y="1856008"/>
              <a:ext cx="2587196" cy="4247323"/>
              <a:chOff x="1014729" y="1785621"/>
              <a:chExt cx="2587196" cy="4247323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5DC8232-7237-1B7B-BC90-F5540D90F050}"/>
                  </a:ext>
                </a:extLst>
              </p:cNvPr>
              <p:cNvSpPr/>
              <p:nvPr/>
            </p:nvSpPr>
            <p:spPr>
              <a:xfrm>
                <a:off x="1058014" y="4397891"/>
                <a:ext cx="2319866" cy="582016"/>
              </a:xfrm>
              <a:custGeom>
                <a:avLst/>
                <a:gdLst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73200 w 2319866"/>
                  <a:gd name="connsiteY15" fmla="*/ 199303 h 582016"/>
                  <a:gd name="connsiteX16" fmla="*/ 1464733 w 2319866"/>
                  <a:gd name="connsiteY16" fmla="*/ 419437 h 582016"/>
                  <a:gd name="connsiteX17" fmla="*/ 1667933 w 2319866"/>
                  <a:gd name="connsiteY17" fmla="*/ 444837 h 582016"/>
                  <a:gd name="connsiteX18" fmla="*/ 1642533 w 2319866"/>
                  <a:gd name="connsiteY18" fmla="*/ 156970 h 582016"/>
                  <a:gd name="connsiteX19" fmla="*/ 1490133 w 2319866"/>
                  <a:gd name="connsiteY19" fmla="*/ 106170 h 582016"/>
                  <a:gd name="connsiteX20" fmla="*/ 1397000 w 2319866"/>
                  <a:gd name="connsiteY20" fmla="*/ 283970 h 582016"/>
                  <a:gd name="connsiteX21" fmla="*/ 1490133 w 2319866"/>
                  <a:gd name="connsiteY21" fmla="*/ 537970 h 582016"/>
                  <a:gd name="connsiteX22" fmla="*/ 1913466 w 2319866"/>
                  <a:gd name="connsiteY22" fmla="*/ 436370 h 582016"/>
                  <a:gd name="connsiteX23" fmla="*/ 1964266 w 2319866"/>
                  <a:gd name="connsiteY23" fmla="*/ 199303 h 582016"/>
                  <a:gd name="connsiteX24" fmla="*/ 2082800 w 2319866"/>
                  <a:gd name="connsiteY24" fmla="*/ 89237 h 582016"/>
                  <a:gd name="connsiteX25" fmla="*/ 2294466 w 2319866"/>
                  <a:gd name="connsiteY25" fmla="*/ 275503 h 582016"/>
                  <a:gd name="connsiteX26" fmla="*/ 2142066 w 2319866"/>
                  <a:gd name="connsiteY26" fmla="*/ 427903 h 582016"/>
                  <a:gd name="connsiteX27" fmla="*/ 2319866 w 2319866"/>
                  <a:gd name="connsiteY27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202266 w 2319866"/>
                  <a:gd name="connsiteY14" fmla="*/ 216237 h 582016"/>
                  <a:gd name="connsiteX15" fmla="*/ 1464733 w 2319866"/>
                  <a:gd name="connsiteY15" fmla="*/ 419437 h 582016"/>
                  <a:gd name="connsiteX16" fmla="*/ 1667933 w 2319866"/>
                  <a:gd name="connsiteY16" fmla="*/ 444837 h 582016"/>
                  <a:gd name="connsiteX17" fmla="*/ 1642533 w 2319866"/>
                  <a:gd name="connsiteY17" fmla="*/ 156970 h 582016"/>
                  <a:gd name="connsiteX18" fmla="*/ 1490133 w 2319866"/>
                  <a:gd name="connsiteY18" fmla="*/ 106170 h 582016"/>
                  <a:gd name="connsiteX19" fmla="*/ 1397000 w 2319866"/>
                  <a:gd name="connsiteY19" fmla="*/ 283970 h 582016"/>
                  <a:gd name="connsiteX20" fmla="*/ 1490133 w 2319866"/>
                  <a:gd name="connsiteY20" fmla="*/ 537970 h 582016"/>
                  <a:gd name="connsiteX21" fmla="*/ 1913466 w 2319866"/>
                  <a:gd name="connsiteY21" fmla="*/ 436370 h 582016"/>
                  <a:gd name="connsiteX22" fmla="*/ 1964266 w 2319866"/>
                  <a:gd name="connsiteY22" fmla="*/ 199303 h 582016"/>
                  <a:gd name="connsiteX23" fmla="*/ 2082800 w 2319866"/>
                  <a:gd name="connsiteY23" fmla="*/ 89237 h 582016"/>
                  <a:gd name="connsiteX24" fmla="*/ 2294466 w 2319866"/>
                  <a:gd name="connsiteY24" fmla="*/ 275503 h 582016"/>
                  <a:gd name="connsiteX25" fmla="*/ 2142066 w 2319866"/>
                  <a:gd name="connsiteY25" fmla="*/ 427903 h 582016"/>
                  <a:gd name="connsiteX26" fmla="*/ 2319866 w 2319866"/>
                  <a:gd name="connsiteY26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67933 w 2319866"/>
                  <a:gd name="connsiteY15" fmla="*/ 444837 h 582016"/>
                  <a:gd name="connsiteX16" fmla="*/ 1642533 w 2319866"/>
                  <a:gd name="connsiteY16" fmla="*/ 156970 h 582016"/>
                  <a:gd name="connsiteX17" fmla="*/ 1490133 w 2319866"/>
                  <a:gd name="connsiteY17" fmla="*/ 106170 h 582016"/>
                  <a:gd name="connsiteX18" fmla="*/ 1397000 w 2319866"/>
                  <a:gd name="connsiteY18" fmla="*/ 283970 h 582016"/>
                  <a:gd name="connsiteX19" fmla="*/ 1490133 w 2319866"/>
                  <a:gd name="connsiteY19" fmla="*/ 537970 h 582016"/>
                  <a:gd name="connsiteX20" fmla="*/ 1913466 w 2319866"/>
                  <a:gd name="connsiteY20" fmla="*/ 436370 h 582016"/>
                  <a:gd name="connsiteX21" fmla="*/ 1964266 w 2319866"/>
                  <a:gd name="connsiteY21" fmla="*/ 199303 h 582016"/>
                  <a:gd name="connsiteX22" fmla="*/ 2082800 w 2319866"/>
                  <a:gd name="connsiteY22" fmla="*/ 89237 h 582016"/>
                  <a:gd name="connsiteX23" fmla="*/ 2294466 w 2319866"/>
                  <a:gd name="connsiteY23" fmla="*/ 275503 h 582016"/>
                  <a:gd name="connsiteX24" fmla="*/ 2142066 w 2319866"/>
                  <a:gd name="connsiteY24" fmla="*/ 427903 h 582016"/>
                  <a:gd name="connsiteX25" fmla="*/ 2319866 w 2319866"/>
                  <a:gd name="connsiteY25" fmla="*/ 521037 h 582016"/>
                  <a:gd name="connsiteX0" fmla="*/ 0 w 2319866"/>
                  <a:gd name="connsiteY0" fmla="*/ 563370 h 582016"/>
                  <a:gd name="connsiteX1" fmla="*/ 245533 w 2319866"/>
                  <a:gd name="connsiteY1" fmla="*/ 4570 h 582016"/>
                  <a:gd name="connsiteX2" fmla="*/ 702733 w 2319866"/>
                  <a:gd name="connsiteY2" fmla="*/ 283970 h 582016"/>
                  <a:gd name="connsiteX3" fmla="*/ 1092200 w 2319866"/>
                  <a:gd name="connsiteY3" fmla="*/ 13037 h 582016"/>
                  <a:gd name="connsiteX4" fmla="*/ 1354666 w 2319866"/>
                  <a:gd name="connsiteY4" fmla="*/ 250103 h 582016"/>
                  <a:gd name="connsiteX5" fmla="*/ 1092200 w 2319866"/>
                  <a:gd name="connsiteY5" fmla="*/ 360170 h 582016"/>
                  <a:gd name="connsiteX6" fmla="*/ 795866 w 2319866"/>
                  <a:gd name="connsiteY6" fmla="*/ 80770 h 582016"/>
                  <a:gd name="connsiteX7" fmla="*/ 524933 w 2319866"/>
                  <a:gd name="connsiteY7" fmla="*/ 368637 h 582016"/>
                  <a:gd name="connsiteX8" fmla="*/ 541866 w 2319866"/>
                  <a:gd name="connsiteY8" fmla="*/ 554903 h 582016"/>
                  <a:gd name="connsiteX9" fmla="*/ 863600 w 2319866"/>
                  <a:gd name="connsiteY9" fmla="*/ 554903 h 582016"/>
                  <a:gd name="connsiteX10" fmla="*/ 931333 w 2319866"/>
                  <a:gd name="connsiteY10" fmla="*/ 309370 h 582016"/>
                  <a:gd name="connsiteX11" fmla="*/ 787400 w 2319866"/>
                  <a:gd name="connsiteY11" fmla="*/ 351703 h 582016"/>
                  <a:gd name="connsiteX12" fmla="*/ 804333 w 2319866"/>
                  <a:gd name="connsiteY12" fmla="*/ 495637 h 582016"/>
                  <a:gd name="connsiteX13" fmla="*/ 1117600 w 2319866"/>
                  <a:gd name="connsiteY13" fmla="*/ 495637 h 582016"/>
                  <a:gd name="connsiteX14" fmla="*/ 1464733 w 2319866"/>
                  <a:gd name="connsiteY14" fmla="*/ 419437 h 582016"/>
                  <a:gd name="connsiteX15" fmla="*/ 1642533 w 2319866"/>
                  <a:gd name="connsiteY15" fmla="*/ 156970 h 582016"/>
                  <a:gd name="connsiteX16" fmla="*/ 1490133 w 2319866"/>
                  <a:gd name="connsiteY16" fmla="*/ 106170 h 582016"/>
                  <a:gd name="connsiteX17" fmla="*/ 1397000 w 2319866"/>
                  <a:gd name="connsiteY17" fmla="*/ 283970 h 582016"/>
                  <a:gd name="connsiteX18" fmla="*/ 1490133 w 2319866"/>
                  <a:gd name="connsiteY18" fmla="*/ 537970 h 582016"/>
                  <a:gd name="connsiteX19" fmla="*/ 1913466 w 2319866"/>
                  <a:gd name="connsiteY19" fmla="*/ 436370 h 582016"/>
                  <a:gd name="connsiteX20" fmla="*/ 1964266 w 2319866"/>
                  <a:gd name="connsiteY20" fmla="*/ 199303 h 582016"/>
                  <a:gd name="connsiteX21" fmla="*/ 2082800 w 2319866"/>
                  <a:gd name="connsiteY21" fmla="*/ 89237 h 582016"/>
                  <a:gd name="connsiteX22" fmla="*/ 2294466 w 2319866"/>
                  <a:gd name="connsiteY22" fmla="*/ 275503 h 582016"/>
                  <a:gd name="connsiteX23" fmla="*/ 2142066 w 2319866"/>
                  <a:gd name="connsiteY23" fmla="*/ 427903 h 582016"/>
                  <a:gd name="connsiteX24" fmla="*/ 2319866 w 2319866"/>
                  <a:gd name="connsiteY24" fmla="*/ 521037 h 58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9866" h="582016">
                    <a:moveTo>
                      <a:pt x="0" y="563370"/>
                    </a:moveTo>
                    <a:cubicBezTo>
                      <a:pt x="64205" y="307253"/>
                      <a:pt x="128411" y="51137"/>
                      <a:pt x="245533" y="4570"/>
                    </a:cubicBezTo>
                    <a:cubicBezTo>
                      <a:pt x="362655" y="-41997"/>
                      <a:pt x="561622" y="282559"/>
                      <a:pt x="702733" y="283970"/>
                    </a:cubicBezTo>
                    <a:cubicBezTo>
                      <a:pt x="843844" y="285381"/>
                      <a:pt x="983545" y="18681"/>
                      <a:pt x="1092200" y="13037"/>
                    </a:cubicBezTo>
                    <a:cubicBezTo>
                      <a:pt x="1200855" y="7393"/>
                      <a:pt x="1354666" y="192248"/>
                      <a:pt x="1354666" y="250103"/>
                    </a:cubicBezTo>
                    <a:cubicBezTo>
                      <a:pt x="1354666" y="307958"/>
                      <a:pt x="1185333" y="388392"/>
                      <a:pt x="1092200" y="360170"/>
                    </a:cubicBezTo>
                    <a:cubicBezTo>
                      <a:pt x="999067" y="331948"/>
                      <a:pt x="890410" y="79359"/>
                      <a:pt x="795866" y="80770"/>
                    </a:cubicBezTo>
                    <a:cubicBezTo>
                      <a:pt x="701322" y="82181"/>
                      <a:pt x="567266" y="289615"/>
                      <a:pt x="524933" y="368637"/>
                    </a:cubicBezTo>
                    <a:cubicBezTo>
                      <a:pt x="482600" y="447659"/>
                      <a:pt x="485422" y="523859"/>
                      <a:pt x="541866" y="554903"/>
                    </a:cubicBezTo>
                    <a:cubicBezTo>
                      <a:pt x="598310" y="585947"/>
                      <a:pt x="798689" y="595825"/>
                      <a:pt x="863600" y="554903"/>
                    </a:cubicBezTo>
                    <a:cubicBezTo>
                      <a:pt x="928511" y="513981"/>
                      <a:pt x="944033" y="343237"/>
                      <a:pt x="931333" y="309370"/>
                    </a:cubicBezTo>
                    <a:cubicBezTo>
                      <a:pt x="918633" y="275503"/>
                      <a:pt x="808567" y="320658"/>
                      <a:pt x="787400" y="351703"/>
                    </a:cubicBezTo>
                    <a:cubicBezTo>
                      <a:pt x="766233" y="382747"/>
                      <a:pt x="749300" y="471648"/>
                      <a:pt x="804333" y="495637"/>
                    </a:cubicBezTo>
                    <a:cubicBezTo>
                      <a:pt x="859366" y="519626"/>
                      <a:pt x="1007533" y="508337"/>
                      <a:pt x="1117600" y="495637"/>
                    </a:cubicBezTo>
                    <a:cubicBezTo>
                      <a:pt x="1227667" y="482937"/>
                      <a:pt x="1377244" y="475881"/>
                      <a:pt x="1464733" y="419437"/>
                    </a:cubicBezTo>
                    <a:cubicBezTo>
                      <a:pt x="1552222" y="362993"/>
                      <a:pt x="1638300" y="209181"/>
                      <a:pt x="1642533" y="156970"/>
                    </a:cubicBezTo>
                    <a:cubicBezTo>
                      <a:pt x="1646766" y="104759"/>
                      <a:pt x="1531055" y="85003"/>
                      <a:pt x="1490133" y="106170"/>
                    </a:cubicBezTo>
                    <a:cubicBezTo>
                      <a:pt x="1449211" y="127337"/>
                      <a:pt x="1397000" y="212003"/>
                      <a:pt x="1397000" y="283970"/>
                    </a:cubicBezTo>
                    <a:cubicBezTo>
                      <a:pt x="1397000" y="355937"/>
                      <a:pt x="1404055" y="512570"/>
                      <a:pt x="1490133" y="537970"/>
                    </a:cubicBezTo>
                    <a:cubicBezTo>
                      <a:pt x="1576211" y="563370"/>
                      <a:pt x="1834444" y="492814"/>
                      <a:pt x="1913466" y="436370"/>
                    </a:cubicBezTo>
                    <a:cubicBezTo>
                      <a:pt x="1992488" y="379925"/>
                      <a:pt x="1936044" y="257158"/>
                      <a:pt x="1964266" y="199303"/>
                    </a:cubicBezTo>
                    <a:cubicBezTo>
                      <a:pt x="1992488" y="141447"/>
                      <a:pt x="2027767" y="76537"/>
                      <a:pt x="2082800" y="89237"/>
                    </a:cubicBezTo>
                    <a:cubicBezTo>
                      <a:pt x="2137833" y="101937"/>
                      <a:pt x="2284588" y="219059"/>
                      <a:pt x="2294466" y="275503"/>
                    </a:cubicBezTo>
                    <a:cubicBezTo>
                      <a:pt x="2304344" y="331947"/>
                      <a:pt x="2137833" y="386981"/>
                      <a:pt x="2142066" y="427903"/>
                    </a:cubicBezTo>
                    <a:cubicBezTo>
                      <a:pt x="2146299" y="468825"/>
                      <a:pt x="2233082" y="494931"/>
                      <a:pt x="2319866" y="5210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87E11C9B-AC5F-9769-4ABA-93036F6B00B6}"/>
                  </a:ext>
                </a:extLst>
              </p:cNvPr>
              <p:cNvSpPr/>
              <p:nvPr/>
            </p:nvSpPr>
            <p:spPr>
              <a:xfrm>
                <a:off x="1162334" y="2754382"/>
                <a:ext cx="2035842" cy="696222"/>
              </a:xfrm>
              <a:custGeom>
                <a:avLst/>
                <a:gdLst>
                  <a:gd name="connsiteX0" fmla="*/ 0 w 2035842"/>
                  <a:gd name="connsiteY0" fmla="*/ 696222 h 696222"/>
                  <a:gd name="connsiteX1" fmla="*/ 347133 w 2035842"/>
                  <a:gd name="connsiteY1" fmla="*/ 272888 h 696222"/>
                  <a:gd name="connsiteX2" fmla="*/ 745067 w 2035842"/>
                  <a:gd name="connsiteY2" fmla="*/ 450688 h 696222"/>
                  <a:gd name="connsiteX3" fmla="*/ 541867 w 2035842"/>
                  <a:gd name="connsiteY3" fmla="*/ 679288 h 696222"/>
                  <a:gd name="connsiteX4" fmla="*/ 397933 w 2035842"/>
                  <a:gd name="connsiteY4" fmla="*/ 442222 h 696222"/>
                  <a:gd name="connsiteX5" fmla="*/ 685800 w 2035842"/>
                  <a:gd name="connsiteY5" fmla="*/ 205155 h 696222"/>
                  <a:gd name="connsiteX6" fmla="*/ 1075267 w 2035842"/>
                  <a:gd name="connsiteY6" fmla="*/ 222088 h 696222"/>
                  <a:gd name="connsiteX7" fmla="*/ 1337733 w 2035842"/>
                  <a:gd name="connsiteY7" fmla="*/ 128955 h 696222"/>
                  <a:gd name="connsiteX8" fmla="*/ 1049867 w 2035842"/>
                  <a:gd name="connsiteY8" fmla="*/ 10422 h 696222"/>
                  <a:gd name="connsiteX9" fmla="*/ 829733 w 2035842"/>
                  <a:gd name="connsiteY9" fmla="*/ 416822 h 696222"/>
                  <a:gd name="connsiteX10" fmla="*/ 905933 w 2035842"/>
                  <a:gd name="connsiteY10" fmla="*/ 611555 h 696222"/>
                  <a:gd name="connsiteX11" fmla="*/ 1320800 w 2035842"/>
                  <a:gd name="connsiteY11" fmla="*/ 645422 h 696222"/>
                  <a:gd name="connsiteX12" fmla="*/ 1075267 w 2035842"/>
                  <a:gd name="connsiteY12" fmla="*/ 366022 h 696222"/>
                  <a:gd name="connsiteX13" fmla="*/ 1337733 w 2035842"/>
                  <a:gd name="connsiteY13" fmla="*/ 306755 h 696222"/>
                  <a:gd name="connsiteX14" fmla="*/ 1405467 w 2035842"/>
                  <a:gd name="connsiteY14" fmla="*/ 213622 h 696222"/>
                  <a:gd name="connsiteX15" fmla="*/ 1041400 w 2035842"/>
                  <a:gd name="connsiteY15" fmla="*/ 95088 h 696222"/>
                  <a:gd name="connsiteX16" fmla="*/ 1397000 w 2035842"/>
                  <a:gd name="connsiteY16" fmla="*/ 442222 h 696222"/>
                  <a:gd name="connsiteX17" fmla="*/ 1634067 w 2035842"/>
                  <a:gd name="connsiteY17" fmla="*/ 416822 h 696222"/>
                  <a:gd name="connsiteX18" fmla="*/ 1718733 w 2035842"/>
                  <a:gd name="connsiteY18" fmla="*/ 230555 h 696222"/>
                  <a:gd name="connsiteX19" fmla="*/ 2032000 w 2035842"/>
                  <a:gd name="connsiteY19" fmla="*/ 340622 h 696222"/>
                  <a:gd name="connsiteX20" fmla="*/ 1871133 w 2035842"/>
                  <a:gd name="connsiteY20" fmla="*/ 484555 h 696222"/>
                  <a:gd name="connsiteX21" fmla="*/ 1549400 w 2035842"/>
                  <a:gd name="connsiteY21" fmla="*/ 620022 h 6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35842" h="696222">
                    <a:moveTo>
                      <a:pt x="0" y="696222"/>
                    </a:moveTo>
                    <a:cubicBezTo>
                      <a:pt x="111477" y="505016"/>
                      <a:pt x="222955" y="313810"/>
                      <a:pt x="347133" y="272888"/>
                    </a:cubicBezTo>
                    <a:cubicBezTo>
                      <a:pt x="471311" y="231966"/>
                      <a:pt x="712611" y="382955"/>
                      <a:pt x="745067" y="450688"/>
                    </a:cubicBezTo>
                    <a:cubicBezTo>
                      <a:pt x="777523" y="518421"/>
                      <a:pt x="599723" y="680699"/>
                      <a:pt x="541867" y="679288"/>
                    </a:cubicBezTo>
                    <a:cubicBezTo>
                      <a:pt x="484011" y="677877"/>
                      <a:pt x="373944" y="521244"/>
                      <a:pt x="397933" y="442222"/>
                    </a:cubicBezTo>
                    <a:cubicBezTo>
                      <a:pt x="421922" y="363200"/>
                      <a:pt x="572911" y="241844"/>
                      <a:pt x="685800" y="205155"/>
                    </a:cubicBezTo>
                    <a:cubicBezTo>
                      <a:pt x="798689" y="168466"/>
                      <a:pt x="966612" y="234788"/>
                      <a:pt x="1075267" y="222088"/>
                    </a:cubicBezTo>
                    <a:cubicBezTo>
                      <a:pt x="1183922" y="209388"/>
                      <a:pt x="1341966" y="164233"/>
                      <a:pt x="1337733" y="128955"/>
                    </a:cubicBezTo>
                    <a:cubicBezTo>
                      <a:pt x="1333500" y="93677"/>
                      <a:pt x="1134534" y="-37556"/>
                      <a:pt x="1049867" y="10422"/>
                    </a:cubicBezTo>
                    <a:cubicBezTo>
                      <a:pt x="965200" y="58400"/>
                      <a:pt x="853722" y="316633"/>
                      <a:pt x="829733" y="416822"/>
                    </a:cubicBezTo>
                    <a:cubicBezTo>
                      <a:pt x="805744" y="517011"/>
                      <a:pt x="824089" y="573455"/>
                      <a:pt x="905933" y="611555"/>
                    </a:cubicBezTo>
                    <a:cubicBezTo>
                      <a:pt x="987777" y="649655"/>
                      <a:pt x="1292578" y="686344"/>
                      <a:pt x="1320800" y="645422"/>
                    </a:cubicBezTo>
                    <a:cubicBezTo>
                      <a:pt x="1349022" y="604500"/>
                      <a:pt x="1072445" y="422467"/>
                      <a:pt x="1075267" y="366022"/>
                    </a:cubicBezTo>
                    <a:cubicBezTo>
                      <a:pt x="1078089" y="309577"/>
                      <a:pt x="1282700" y="332155"/>
                      <a:pt x="1337733" y="306755"/>
                    </a:cubicBezTo>
                    <a:cubicBezTo>
                      <a:pt x="1392766" y="281355"/>
                      <a:pt x="1454856" y="248900"/>
                      <a:pt x="1405467" y="213622"/>
                    </a:cubicBezTo>
                    <a:cubicBezTo>
                      <a:pt x="1356078" y="178344"/>
                      <a:pt x="1042811" y="56988"/>
                      <a:pt x="1041400" y="95088"/>
                    </a:cubicBezTo>
                    <a:cubicBezTo>
                      <a:pt x="1039989" y="133188"/>
                      <a:pt x="1298222" y="388600"/>
                      <a:pt x="1397000" y="442222"/>
                    </a:cubicBezTo>
                    <a:cubicBezTo>
                      <a:pt x="1495778" y="495844"/>
                      <a:pt x="1580445" y="452100"/>
                      <a:pt x="1634067" y="416822"/>
                    </a:cubicBezTo>
                    <a:cubicBezTo>
                      <a:pt x="1687689" y="381544"/>
                      <a:pt x="1652411" y="243255"/>
                      <a:pt x="1718733" y="230555"/>
                    </a:cubicBezTo>
                    <a:cubicBezTo>
                      <a:pt x="1785055" y="217855"/>
                      <a:pt x="2006600" y="298289"/>
                      <a:pt x="2032000" y="340622"/>
                    </a:cubicBezTo>
                    <a:cubicBezTo>
                      <a:pt x="2057400" y="382955"/>
                      <a:pt x="1951566" y="437988"/>
                      <a:pt x="1871133" y="484555"/>
                    </a:cubicBezTo>
                    <a:cubicBezTo>
                      <a:pt x="1790700" y="531122"/>
                      <a:pt x="1601611" y="591800"/>
                      <a:pt x="1549400" y="6200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8C22E55C-73B6-D7BC-0017-D96D97B2A05F}"/>
                  </a:ext>
                </a:extLst>
              </p:cNvPr>
              <p:cNvSpPr/>
              <p:nvPr/>
            </p:nvSpPr>
            <p:spPr>
              <a:xfrm>
                <a:off x="1104935" y="3917268"/>
                <a:ext cx="2496990" cy="580028"/>
              </a:xfrm>
              <a:custGeom>
                <a:avLst/>
                <a:gdLst>
                  <a:gd name="connsiteX0" fmla="*/ 0 w 2496990"/>
                  <a:gd name="connsiteY0" fmla="*/ 265910 h 580028"/>
                  <a:gd name="connsiteX1" fmla="*/ 516467 w 2496990"/>
                  <a:gd name="connsiteY1" fmla="*/ 579177 h 580028"/>
                  <a:gd name="connsiteX2" fmla="*/ 838200 w 2496990"/>
                  <a:gd name="connsiteY2" fmla="*/ 181243 h 580028"/>
                  <a:gd name="connsiteX3" fmla="*/ 668867 w 2496990"/>
                  <a:gd name="connsiteY3" fmla="*/ 3443 h 580028"/>
                  <a:gd name="connsiteX4" fmla="*/ 584200 w 2496990"/>
                  <a:gd name="connsiteY4" fmla="*/ 325177 h 580028"/>
                  <a:gd name="connsiteX5" fmla="*/ 990600 w 2496990"/>
                  <a:gd name="connsiteY5" fmla="*/ 308243 h 580028"/>
                  <a:gd name="connsiteX6" fmla="*/ 1117600 w 2496990"/>
                  <a:gd name="connsiteY6" fmla="*/ 62710 h 580028"/>
                  <a:gd name="connsiteX7" fmla="*/ 1413933 w 2496990"/>
                  <a:gd name="connsiteY7" fmla="*/ 147377 h 580028"/>
                  <a:gd name="connsiteX8" fmla="*/ 1718733 w 2496990"/>
                  <a:gd name="connsiteY8" fmla="*/ 291310 h 580028"/>
                  <a:gd name="connsiteX9" fmla="*/ 1921933 w 2496990"/>
                  <a:gd name="connsiteY9" fmla="*/ 88110 h 580028"/>
                  <a:gd name="connsiteX10" fmla="*/ 1786467 w 2496990"/>
                  <a:gd name="connsiteY10" fmla="*/ 11910 h 580028"/>
                  <a:gd name="connsiteX11" fmla="*/ 1710267 w 2496990"/>
                  <a:gd name="connsiteY11" fmla="*/ 198177 h 580028"/>
                  <a:gd name="connsiteX12" fmla="*/ 2023533 w 2496990"/>
                  <a:gd name="connsiteY12" fmla="*/ 308243 h 580028"/>
                  <a:gd name="connsiteX13" fmla="*/ 2489200 w 2496990"/>
                  <a:gd name="connsiteY13" fmla="*/ 291310 h 580028"/>
                  <a:gd name="connsiteX14" fmla="*/ 2302933 w 2496990"/>
                  <a:gd name="connsiteY14" fmla="*/ 486043 h 580028"/>
                  <a:gd name="connsiteX15" fmla="*/ 2142067 w 2496990"/>
                  <a:gd name="connsiteY15" fmla="*/ 113510 h 580028"/>
                  <a:gd name="connsiteX16" fmla="*/ 1735667 w 2496990"/>
                  <a:gd name="connsiteY16" fmla="*/ 452177 h 580028"/>
                  <a:gd name="connsiteX17" fmla="*/ 1278467 w 2496990"/>
                  <a:gd name="connsiteY17" fmla="*/ 443710 h 580028"/>
                  <a:gd name="connsiteX18" fmla="*/ 1219200 w 2496990"/>
                  <a:gd name="connsiteY18" fmla="*/ 274377 h 580028"/>
                  <a:gd name="connsiteX19" fmla="*/ 1388533 w 2496990"/>
                  <a:gd name="connsiteY19" fmla="*/ 223577 h 58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6990" h="580028">
                    <a:moveTo>
                      <a:pt x="0" y="265910"/>
                    </a:moveTo>
                    <a:cubicBezTo>
                      <a:pt x="188383" y="429599"/>
                      <a:pt x="376767" y="593288"/>
                      <a:pt x="516467" y="579177"/>
                    </a:cubicBezTo>
                    <a:cubicBezTo>
                      <a:pt x="656167" y="565066"/>
                      <a:pt x="812800" y="277199"/>
                      <a:pt x="838200" y="181243"/>
                    </a:cubicBezTo>
                    <a:cubicBezTo>
                      <a:pt x="863600" y="85287"/>
                      <a:pt x="711200" y="-20546"/>
                      <a:pt x="668867" y="3443"/>
                    </a:cubicBezTo>
                    <a:cubicBezTo>
                      <a:pt x="626534" y="27432"/>
                      <a:pt x="530578" y="274377"/>
                      <a:pt x="584200" y="325177"/>
                    </a:cubicBezTo>
                    <a:cubicBezTo>
                      <a:pt x="637822" y="375977"/>
                      <a:pt x="901700" y="351988"/>
                      <a:pt x="990600" y="308243"/>
                    </a:cubicBezTo>
                    <a:cubicBezTo>
                      <a:pt x="1079500" y="264498"/>
                      <a:pt x="1047044" y="89521"/>
                      <a:pt x="1117600" y="62710"/>
                    </a:cubicBezTo>
                    <a:cubicBezTo>
                      <a:pt x="1188156" y="35899"/>
                      <a:pt x="1313744" y="109277"/>
                      <a:pt x="1413933" y="147377"/>
                    </a:cubicBezTo>
                    <a:cubicBezTo>
                      <a:pt x="1514122" y="185477"/>
                      <a:pt x="1634066" y="301188"/>
                      <a:pt x="1718733" y="291310"/>
                    </a:cubicBezTo>
                    <a:cubicBezTo>
                      <a:pt x="1803400" y="281432"/>
                      <a:pt x="1910644" y="134677"/>
                      <a:pt x="1921933" y="88110"/>
                    </a:cubicBezTo>
                    <a:cubicBezTo>
                      <a:pt x="1933222" y="41543"/>
                      <a:pt x="1821745" y="-6434"/>
                      <a:pt x="1786467" y="11910"/>
                    </a:cubicBezTo>
                    <a:cubicBezTo>
                      <a:pt x="1751189" y="30254"/>
                      <a:pt x="1670756" y="148788"/>
                      <a:pt x="1710267" y="198177"/>
                    </a:cubicBezTo>
                    <a:cubicBezTo>
                      <a:pt x="1749778" y="247566"/>
                      <a:pt x="1893711" y="292721"/>
                      <a:pt x="2023533" y="308243"/>
                    </a:cubicBezTo>
                    <a:cubicBezTo>
                      <a:pt x="2153355" y="323765"/>
                      <a:pt x="2442633" y="261677"/>
                      <a:pt x="2489200" y="291310"/>
                    </a:cubicBezTo>
                    <a:cubicBezTo>
                      <a:pt x="2535767" y="320943"/>
                      <a:pt x="2360789" y="515676"/>
                      <a:pt x="2302933" y="486043"/>
                    </a:cubicBezTo>
                    <a:cubicBezTo>
                      <a:pt x="2245078" y="456410"/>
                      <a:pt x="2236611" y="119154"/>
                      <a:pt x="2142067" y="113510"/>
                    </a:cubicBezTo>
                    <a:cubicBezTo>
                      <a:pt x="2047523" y="107866"/>
                      <a:pt x="1879600" y="397144"/>
                      <a:pt x="1735667" y="452177"/>
                    </a:cubicBezTo>
                    <a:cubicBezTo>
                      <a:pt x="1591734" y="507210"/>
                      <a:pt x="1364545" y="473343"/>
                      <a:pt x="1278467" y="443710"/>
                    </a:cubicBezTo>
                    <a:cubicBezTo>
                      <a:pt x="1192389" y="414077"/>
                      <a:pt x="1200856" y="311066"/>
                      <a:pt x="1219200" y="274377"/>
                    </a:cubicBezTo>
                    <a:cubicBezTo>
                      <a:pt x="1237544" y="237688"/>
                      <a:pt x="1370189" y="247566"/>
                      <a:pt x="1388533" y="22357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B37068DA-794B-3EAF-301E-4C2792E790AF}"/>
                  </a:ext>
                </a:extLst>
              </p:cNvPr>
              <p:cNvSpPr/>
              <p:nvPr/>
            </p:nvSpPr>
            <p:spPr>
              <a:xfrm>
                <a:off x="1058014" y="2020960"/>
                <a:ext cx="2016565" cy="477166"/>
              </a:xfrm>
              <a:custGeom>
                <a:avLst/>
                <a:gdLst>
                  <a:gd name="connsiteX0" fmla="*/ 0 w 2016565"/>
                  <a:gd name="connsiteY0" fmla="*/ 70529 h 477166"/>
                  <a:gd name="connsiteX1" fmla="*/ 211667 w 2016565"/>
                  <a:gd name="connsiteY1" fmla="*/ 349929 h 477166"/>
                  <a:gd name="connsiteX2" fmla="*/ 533400 w 2016565"/>
                  <a:gd name="connsiteY2" fmla="*/ 155196 h 477166"/>
                  <a:gd name="connsiteX3" fmla="*/ 651934 w 2016565"/>
                  <a:gd name="connsiteY3" fmla="*/ 332996 h 477166"/>
                  <a:gd name="connsiteX4" fmla="*/ 914400 w 2016565"/>
                  <a:gd name="connsiteY4" fmla="*/ 172129 h 477166"/>
                  <a:gd name="connsiteX5" fmla="*/ 1126067 w 2016565"/>
                  <a:gd name="connsiteY5" fmla="*/ 299129 h 477166"/>
                  <a:gd name="connsiteX6" fmla="*/ 1354667 w 2016565"/>
                  <a:gd name="connsiteY6" fmla="*/ 112863 h 477166"/>
                  <a:gd name="connsiteX7" fmla="*/ 1701800 w 2016565"/>
                  <a:gd name="connsiteY7" fmla="*/ 290663 h 477166"/>
                  <a:gd name="connsiteX8" fmla="*/ 1938867 w 2016565"/>
                  <a:gd name="connsiteY8" fmla="*/ 163663 h 477166"/>
                  <a:gd name="connsiteX9" fmla="*/ 1820334 w 2016565"/>
                  <a:gd name="connsiteY9" fmla="*/ 2796 h 477166"/>
                  <a:gd name="connsiteX10" fmla="*/ 1693334 w 2016565"/>
                  <a:gd name="connsiteY10" fmla="*/ 307596 h 477166"/>
                  <a:gd name="connsiteX11" fmla="*/ 1879600 w 2016565"/>
                  <a:gd name="connsiteY11" fmla="*/ 476929 h 477166"/>
                  <a:gd name="connsiteX12" fmla="*/ 2006600 w 2016565"/>
                  <a:gd name="connsiteY12" fmla="*/ 273729 h 477166"/>
                  <a:gd name="connsiteX13" fmla="*/ 1608667 w 2016565"/>
                  <a:gd name="connsiteY13" fmla="*/ 78996 h 477166"/>
                  <a:gd name="connsiteX14" fmla="*/ 1278467 w 2016565"/>
                  <a:gd name="connsiteY14" fmla="*/ 332996 h 477166"/>
                  <a:gd name="connsiteX15" fmla="*/ 1083734 w 2016565"/>
                  <a:gd name="connsiteY15" fmla="*/ 146729 h 477166"/>
                  <a:gd name="connsiteX16" fmla="*/ 795867 w 2016565"/>
                  <a:gd name="connsiteY16" fmla="*/ 163663 h 477166"/>
                  <a:gd name="connsiteX17" fmla="*/ 897467 w 2016565"/>
                  <a:gd name="connsiteY17" fmla="*/ 409196 h 477166"/>
                  <a:gd name="connsiteX18" fmla="*/ 1413934 w 2016565"/>
                  <a:gd name="connsiteY18" fmla="*/ 392263 h 477166"/>
                  <a:gd name="connsiteX19" fmla="*/ 1388534 w 2016565"/>
                  <a:gd name="connsiteY19" fmla="*/ 205996 h 47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6565" h="477166">
                    <a:moveTo>
                      <a:pt x="0" y="70529"/>
                    </a:moveTo>
                    <a:cubicBezTo>
                      <a:pt x="61383" y="203173"/>
                      <a:pt x="122767" y="335818"/>
                      <a:pt x="211667" y="349929"/>
                    </a:cubicBezTo>
                    <a:cubicBezTo>
                      <a:pt x="300567" y="364040"/>
                      <a:pt x="460022" y="158018"/>
                      <a:pt x="533400" y="155196"/>
                    </a:cubicBezTo>
                    <a:cubicBezTo>
                      <a:pt x="606778" y="152374"/>
                      <a:pt x="588434" y="330174"/>
                      <a:pt x="651934" y="332996"/>
                    </a:cubicBezTo>
                    <a:cubicBezTo>
                      <a:pt x="715434" y="335818"/>
                      <a:pt x="835378" y="177773"/>
                      <a:pt x="914400" y="172129"/>
                    </a:cubicBezTo>
                    <a:cubicBezTo>
                      <a:pt x="993422" y="166485"/>
                      <a:pt x="1052689" y="309007"/>
                      <a:pt x="1126067" y="299129"/>
                    </a:cubicBezTo>
                    <a:cubicBezTo>
                      <a:pt x="1199445" y="289251"/>
                      <a:pt x="1258712" y="114274"/>
                      <a:pt x="1354667" y="112863"/>
                    </a:cubicBezTo>
                    <a:cubicBezTo>
                      <a:pt x="1450622" y="111452"/>
                      <a:pt x="1604433" y="282196"/>
                      <a:pt x="1701800" y="290663"/>
                    </a:cubicBezTo>
                    <a:cubicBezTo>
                      <a:pt x="1799167" y="299130"/>
                      <a:pt x="1919111" y="211641"/>
                      <a:pt x="1938867" y="163663"/>
                    </a:cubicBezTo>
                    <a:cubicBezTo>
                      <a:pt x="1958623" y="115685"/>
                      <a:pt x="1861256" y="-21193"/>
                      <a:pt x="1820334" y="2796"/>
                    </a:cubicBezTo>
                    <a:cubicBezTo>
                      <a:pt x="1779412" y="26785"/>
                      <a:pt x="1683456" y="228574"/>
                      <a:pt x="1693334" y="307596"/>
                    </a:cubicBezTo>
                    <a:cubicBezTo>
                      <a:pt x="1703212" y="386618"/>
                      <a:pt x="1827389" y="482574"/>
                      <a:pt x="1879600" y="476929"/>
                    </a:cubicBezTo>
                    <a:cubicBezTo>
                      <a:pt x="1931811" y="471285"/>
                      <a:pt x="2051755" y="340051"/>
                      <a:pt x="2006600" y="273729"/>
                    </a:cubicBezTo>
                    <a:cubicBezTo>
                      <a:pt x="1961445" y="207407"/>
                      <a:pt x="1730023" y="69118"/>
                      <a:pt x="1608667" y="78996"/>
                    </a:cubicBezTo>
                    <a:cubicBezTo>
                      <a:pt x="1487312" y="88874"/>
                      <a:pt x="1365956" y="321707"/>
                      <a:pt x="1278467" y="332996"/>
                    </a:cubicBezTo>
                    <a:cubicBezTo>
                      <a:pt x="1190978" y="344285"/>
                      <a:pt x="1164167" y="174951"/>
                      <a:pt x="1083734" y="146729"/>
                    </a:cubicBezTo>
                    <a:cubicBezTo>
                      <a:pt x="1003301" y="118507"/>
                      <a:pt x="826911" y="119919"/>
                      <a:pt x="795867" y="163663"/>
                    </a:cubicBezTo>
                    <a:cubicBezTo>
                      <a:pt x="764823" y="207407"/>
                      <a:pt x="794456" y="371096"/>
                      <a:pt x="897467" y="409196"/>
                    </a:cubicBezTo>
                    <a:cubicBezTo>
                      <a:pt x="1000478" y="447296"/>
                      <a:pt x="1332090" y="426130"/>
                      <a:pt x="1413934" y="392263"/>
                    </a:cubicBezTo>
                    <a:cubicBezTo>
                      <a:pt x="1495778" y="358396"/>
                      <a:pt x="1442156" y="282196"/>
                      <a:pt x="1388534" y="20599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AFC13EFE-9C8C-D7D9-102D-1D92FE5CD5EE}"/>
                  </a:ext>
                </a:extLst>
              </p:cNvPr>
              <p:cNvSpPr/>
              <p:nvPr/>
            </p:nvSpPr>
            <p:spPr>
              <a:xfrm>
                <a:off x="1058014" y="5302897"/>
                <a:ext cx="2396097" cy="730047"/>
              </a:xfrm>
              <a:custGeom>
                <a:avLst/>
                <a:gdLst>
                  <a:gd name="connsiteX0" fmla="*/ 0 w 2396097"/>
                  <a:gd name="connsiteY0" fmla="*/ 364703 h 730047"/>
                  <a:gd name="connsiteX1" fmla="*/ 389466 w 2396097"/>
                  <a:gd name="connsiteY1" fmla="*/ 280037 h 730047"/>
                  <a:gd name="connsiteX2" fmla="*/ 668866 w 2396097"/>
                  <a:gd name="connsiteY2" fmla="*/ 347770 h 730047"/>
                  <a:gd name="connsiteX3" fmla="*/ 965200 w 2396097"/>
                  <a:gd name="connsiteY3" fmla="*/ 339303 h 730047"/>
                  <a:gd name="connsiteX4" fmla="*/ 1126066 w 2396097"/>
                  <a:gd name="connsiteY4" fmla="*/ 491703 h 730047"/>
                  <a:gd name="connsiteX5" fmla="*/ 1363133 w 2396097"/>
                  <a:gd name="connsiteY5" fmla="*/ 440903 h 730047"/>
                  <a:gd name="connsiteX6" fmla="*/ 1625600 w 2396097"/>
                  <a:gd name="connsiteY6" fmla="*/ 415503 h 730047"/>
                  <a:gd name="connsiteX7" fmla="*/ 1938866 w 2396097"/>
                  <a:gd name="connsiteY7" fmla="*/ 508637 h 730047"/>
                  <a:gd name="connsiteX8" fmla="*/ 2192866 w 2396097"/>
                  <a:gd name="connsiteY8" fmla="*/ 491703 h 730047"/>
                  <a:gd name="connsiteX9" fmla="*/ 2201333 w 2396097"/>
                  <a:gd name="connsiteY9" fmla="*/ 313903 h 730047"/>
                  <a:gd name="connsiteX10" fmla="*/ 2108200 w 2396097"/>
                  <a:gd name="connsiteY10" fmla="*/ 127637 h 730047"/>
                  <a:gd name="connsiteX11" fmla="*/ 1854200 w 2396097"/>
                  <a:gd name="connsiteY11" fmla="*/ 220770 h 730047"/>
                  <a:gd name="connsiteX12" fmla="*/ 1930400 w 2396097"/>
                  <a:gd name="connsiteY12" fmla="*/ 474770 h 730047"/>
                  <a:gd name="connsiteX13" fmla="*/ 2133600 w 2396097"/>
                  <a:gd name="connsiteY13" fmla="*/ 728770 h 730047"/>
                  <a:gd name="connsiteX14" fmla="*/ 2396066 w 2396097"/>
                  <a:gd name="connsiteY14" fmla="*/ 559437 h 730047"/>
                  <a:gd name="connsiteX15" fmla="*/ 2116666 w 2396097"/>
                  <a:gd name="connsiteY15" fmla="*/ 263103 h 730047"/>
                  <a:gd name="connsiteX16" fmla="*/ 2048933 w 2396097"/>
                  <a:gd name="connsiteY16" fmla="*/ 457837 h 730047"/>
                  <a:gd name="connsiteX17" fmla="*/ 1710266 w 2396097"/>
                  <a:gd name="connsiteY17" fmla="*/ 440903 h 730047"/>
                  <a:gd name="connsiteX18" fmla="*/ 1557866 w 2396097"/>
                  <a:gd name="connsiteY18" fmla="*/ 263103 h 730047"/>
                  <a:gd name="connsiteX19" fmla="*/ 1143000 w 2396097"/>
                  <a:gd name="connsiteY19" fmla="*/ 322370 h 730047"/>
                  <a:gd name="connsiteX20" fmla="*/ 982133 w 2396097"/>
                  <a:gd name="connsiteY20" fmla="*/ 474770 h 730047"/>
                  <a:gd name="connsiteX21" fmla="*/ 635000 w 2396097"/>
                  <a:gd name="connsiteY21" fmla="*/ 288503 h 730047"/>
                  <a:gd name="connsiteX22" fmla="*/ 736600 w 2396097"/>
                  <a:gd name="connsiteY22" fmla="*/ 637 h 730047"/>
                  <a:gd name="connsiteX23" fmla="*/ 296333 w 2396097"/>
                  <a:gd name="connsiteY23" fmla="*/ 220770 h 730047"/>
                  <a:gd name="connsiteX24" fmla="*/ 431800 w 2396097"/>
                  <a:gd name="connsiteY24" fmla="*/ 542503 h 730047"/>
                  <a:gd name="connsiteX25" fmla="*/ 795866 w 2396097"/>
                  <a:gd name="connsiteY25" fmla="*/ 542503 h 730047"/>
                  <a:gd name="connsiteX26" fmla="*/ 1058333 w 2396097"/>
                  <a:gd name="connsiteY26" fmla="*/ 195370 h 730047"/>
                  <a:gd name="connsiteX27" fmla="*/ 677333 w 2396097"/>
                  <a:gd name="connsiteY27" fmla="*/ 93770 h 730047"/>
                  <a:gd name="connsiteX28" fmla="*/ 533400 w 2396097"/>
                  <a:gd name="connsiteY28" fmla="*/ 330837 h 73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96097" h="730047">
                    <a:moveTo>
                      <a:pt x="0" y="364703"/>
                    </a:moveTo>
                    <a:cubicBezTo>
                      <a:pt x="138994" y="323781"/>
                      <a:pt x="277988" y="282859"/>
                      <a:pt x="389466" y="280037"/>
                    </a:cubicBezTo>
                    <a:cubicBezTo>
                      <a:pt x="500944" y="277215"/>
                      <a:pt x="572910" y="337892"/>
                      <a:pt x="668866" y="347770"/>
                    </a:cubicBezTo>
                    <a:cubicBezTo>
                      <a:pt x="764822" y="357648"/>
                      <a:pt x="889000" y="315314"/>
                      <a:pt x="965200" y="339303"/>
                    </a:cubicBezTo>
                    <a:cubicBezTo>
                      <a:pt x="1041400" y="363292"/>
                      <a:pt x="1059744" y="474770"/>
                      <a:pt x="1126066" y="491703"/>
                    </a:cubicBezTo>
                    <a:cubicBezTo>
                      <a:pt x="1192388" y="508636"/>
                      <a:pt x="1279877" y="453603"/>
                      <a:pt x="1363133" y="440903"/>
                    </a:cubicBezTo>
                    <a:cubicBezTo>
                      <a:pt x="1446389" y="428203"/>
                      <a:pt x="1529645" y="404214"/>
                      <a:pt x="1625600" y="415503"/>
                    </a:cubicBezTo>
                    <a:cubicBezTo>
                      <a:pt x="1721555" y="426792"/>
                      <a:pt x="1844322" y="495937"/>
                      <a:pt x="1938866" y="508637"/>
                    </a:cubicBezTo>
                    <a:cubicBezTo>
                      <a:pt x="2033410" y="521337"/>
                      <a:pt x="2149122" y="524159"/>
                      <a:pt x="2192866" y="491703"/>
                    </a:cubicBezTo>
                    <a:cubicBezTo>
                      <a:pt x="2236610" y="459247"/>
                      <a:pt x="2215444" y="374581"/>
                      <a:pt x="2201333" y="313903"/>
                    </a:cubicBezTo>
                    <a:cubicBezTo>
                      <a:pt x="2187222" y="253225"/>
                      <a:pt x="2166055" y="143159"/>
                      <a:pt x="2108200" y="127637"/>
                    </a:cubicBezTo>
                    <a:cubicBezTo>
                      <a:pt x="2050345" y="112115"/>
                      <a:pt x="1883833" y="162914"/>
                      <a:pt x="1854200" y="220770"/>
                    </a:cubicBezTo>
                    <a:cubicBezTo>
                      <a:pt x="1824567" y="278625"/>
                      <a:pt x="1883833" y="390103"/>
                      <a:pt x="1930400" y="474770"/>
                    </a:cubicBezTo>
                    <a:cubicBezTo>
                      <a:pt x="1976967" y="559437"/>
                      <a:pt x="2055989" y="714659"/>
                      <a:pt x="2133600" y="728770"/>
                    </a:cubicBezTo>
                    <a:cubicBezTo>
                      <a:pt x="2211211" y="742881"/>
                      <a:pt x="2398888" y="637048"/>
                      <a:pt x="2396066" y="559437"/>
                    </a:cubicBezTo>
                    <a:cubicBezTo>
                      <a:pt x="2393244" y="481826"/>
                      <a:pt x="2174521" y="280036"/>
                      <a:pt x="2116666" y="263103"/>
                    </a:cubicBezTo>
                    <a:cubicBezTo>
                      <a:pt x="2058811" y="246170"/>
                      <a:pt x="2116666" y="428204"/>
                      <a:pt x="2048933" y="457837"/>
                    </a:cubicBezTo>
                    <a:cubicBezTo>
                      <a:pt x="1981200" y="487470"/>
                      <a:pt x="1792110" y="473359"/>
                      <a:pt x="1710266" y="440903"/>
                    </a:cubicBezTo>
                    <a:cubicBezTo>
                      <a:pt x="1628422" y="408447"/>
                      <a:pt x="1652410" y="282858"/>
                      <a:pt x="1557866" y="263103"/>
                    </a:cubicBezTo>
                    <a:cubicBezTo>
                      <a:pt x="1463322" y="243348"/>
                      <a:pt x="1238956" y="287092"/>
                      <a:pt x="1143000" y="322370"/>
                    </a:cubicBezTo>
                    <a:cubicBezTo>
                      <a:pt x="1047045" y="357648"/>
                      <a:pt x="1066800" y="480414"/>
                      <a:pt x="982133" y="474770"/>
                    </a:cubicBezTo>
                    <a:cubicBezTo>
                      <a:pt x="897466" y="469126"/>
                      <a:pt x="675922" y="367525"/>
                      <a:pt x="635000" y="288503"/>
                    </a:cubicBezTo>
                    <a:cubicBezTo>
                      <a:pt x="594078" y="209481"/>
                      <a:pt x="793044" y="11926"/>
                      <a:pt x="736600" y="637"/>
                    </a:cubicBezTo>
                    <a:cubicBezTo>
                      <a:pt x="680156" y="-10652"/>
                      <a:pt x="347133" y="130459"/>
                      <a:pt x="296333" y="220770"/>
                    </a:cubicBezTo>
                    <a:cubicBezTo>
                      <a:pt x="245533" y="311081"/>
                      <a:pt x="348545" y="488881"/>
                      <a:pt x="431800" y="542503"/>
                    </a:cubicBezTo>
                    <a:cubicBezTo>
                      <a:pt x="515055" y="596125"/>
                      <a:pt x="691444" y="600358"/>
                      <a:pt x="795866" y="542503"/>
                    </a:cubicBezTo>
                    <a:cubicBezTo>
                      <a:pt x="900288" y="484648"/>
                      <a:pt x="1078088" y="270159"/>
                      <a:pt x="1058333" y="195370"/>
                    </a:cubicBezTo>
                    <a:cubicBezTo>
                      <a:pt x="1038578" y="120581"/>
                      <a:pt x="764822" y="71192"/>
                      <a:pt x="677333" y="93770"/>
                    </a:cubicBezTo>
                    <a:cubicBezTo>
                      <a:pt x="589844" y="116348"/>
                      <a:pt x="553155" y="292737"/>
                      <a:pt x="533400" y="33083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AB785DFF-37CD-CC33-3256-863B2103CA1E}"/>
                  </a:ext>
                </a:extLst>
              </p:cNvPr>
              <p:cNvSpPr/>
              <p:nvPr/>
            </p:nvSpPr>
            <p:spPr>
              <a:xfrm>
                <a:off x="1141071" y="4953520"/>
                <a:ext cx="2118300" cy="411297"/>
              </a:xfrm>
              <a:custGeom>
                <a:avLst/>
                <a:gdLst>
                  <a:gd name="connsiteX0" fmla="*/ 0 w 2118300"/>
                  <a:gd name="connsiteY0" fmla="*/ 162469 h 411297"/>
                  <a:gd name="connsiteX1" fmla="*/ 423333 w 2118300"/>
                  <a:gd name="connsiteY1" fmla="*/ 323336 h 411297"/>
                  <a:gd name="connsiteX2" fmla="*/ 626533 w 2118300"/>
                  <a:gd name="connsiteY2" fmla="*/ 35469 h 411297"/>
                  <a:gd name="connsiteX3" fmla="*/ 321733 w 2118300"/>
                  <a:gd name="connsiteY3" fmla="*/ 230202 h 411297"/>
                  <a:gd name="connsiteX4" fmla="*/ 872066 w 2118300"/>
                  <a:gd name="connsiteY4" fmla="*/ 391069 h 411297"/>
                  <a:gd name="connsiteX5" fmla="*/ 948266 w 2118300"/>
                  <a:gd name="connsiteY5" fmla="*/ 27002 h 411297"/>
                  <a:gd name="connsiteX6" fmla="*/ 905933 w 2118300"/>
                  <a:gd name="connsiteY6" fmla="*/ 323336 h 411297"/>
                  <a:gd name="connsiteX7" fmla="*/ 1303866 w 2118300"/>
                  <a:gd name="connsiteY7" fmla="*/ 348736 h 411297"/>
                  <a:gd name="connsiteX8" fmla="*/ 1261533 w 2118300"/>
                  <a:gd name="connsiteY8" fmla="*/ 1602 h 411297"/>
                  <a:gd name="connsiteX9" fmla="*/ 1109133 w 2118300"/>
                  <a:gd name="connsiteY9" fmla="*/ 221736 h 411297"/>
                  <a:gd name="connsiteX10" fmla="*/ 1701800 w 2118300"/>
                  <a:gd name="connsiteY10" fmla="*/ 281002 h 411297"/>
                  <a:gd name="connsiteX11" fmla="*/ 1659466 w 2118300"/>
                  <a:gd name="connsiteY11" fmla="*/ 43936 h 411297"/>
                  <a:gd name="connsiteX12" fmla="*/ 1473200 w 2118300"/>
                  <a:gd name="connsiteY12" fmla="*/ 374136 h 411297"/>
                  <a:gd name="connsiteX13" fmla="*/ 2065866 w 2118300"/>
                  <a:gd name="connsiteY13" fmla="*/ 374136 h 411297"/>
                  <a:gd name="connsiteX14" fmla="*/ 2065866 w 2118300"/>
                  <a:gd name="connsiteY14" fmla="*/ 111669 h 411297"/>
                  <a:gd name="connsiteX15" fmla="*/ 1862666 w 2118300"/>
                  <a:gd name="connsiteY15" fmla="*/ 247136 h 4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18300" h="411297">
                    <a:moveTo>
                      <a:pt x="0" y="162469"/>
                    </a:moveTo>
                    <a:cubicBezTo>
                      <a:pt x="159455" y="253486"/>
                      <a:pt x="318911" y="344503"/>
                      <a:pt x="423333" y="323336"/>
                    </a:cubicBezTo>
                    <a:cubicBezTo>
                      <a:pt x="527755" y="302169"/>
                      <a:pt x="643466" y="50991"/>
                      <a:pt x="626533" y="35469"/>
                    </a:cubicBezTo>
                    <a:cubicBezTo>
                      <a:pt x="609600" y="19947"/>
                      <a:pt x="280811" y="170935"/>
                      <a:pt x="321733" y="230202"/>
                    </a:cubicBezTo>
                    <a:cubicBezTo>
                      <a:pt x="362655" y="289469"/>
                      <a:pt x="767644" y="424936"/>
                      <a:pt x="872066" y="391069"/>
                    </a:cubicBezTo>
                    <a:cubicBezTo>
                      <a:pt x="976488" y="357202"/>
                      <a:pt x="942622" y="38291"/>
                      <a:pt x="948266" y="27002"/>
                    </a:cubicBezTo>
                    <a:cubicBezTo>
                      <a:pt x="953910" y="15713"/>
                      <a:pt x="846666" y="269714"/>
                      <a:pt x="905933" y="323336"/>
                    </a:cubicBezTo>
                    <a:cubicBezTo>
                      <a:pt x="965200" y="376958"/>
                      <a:pt x="1244599" y="402358"/>
                      <a:pt x="1303866" y="348736"/>
                    </a:cubicBezTo>
                    <a:cubicBezTo>
                      <a:pt x="1363133" y="295114"/>
                      <a:pt x="1293988" y="22769"/>
                      <a:pt x="1261533" y="1602"/>
                    </a:cubicBezTo>
                    <a:cubicBezTo>
                      <a:pt x="1229078" y="-19565"/>
                      <a:pt x="1035755" y="175169"/>
                      <a:pt x="1109133" y="221736"/>
                    </a:cubicBezTo>
                    <a:cubicBezTo>
                      <a:pt x="1182511" y="268303"/>
                      <a:pt x="1610078" y="310635"/>
                      <a:pt x="1701800" y="281002"/>
                    </a:cubicBezTo>
                    <a:cubicBezTo>
                      <a:pt x="1793522" y="251369"/>
                      <a:pt x="1697566" y="28414"/>
                      <a:pt x="1659466" y="43936"/>
                    </a:cubicBezTo>
                    <a:cubicBezTo>
                      <a:pt x="1621366" y="59458"/>
                      <a:pt x="1405467" y="319103"/>
                      <a:pt x="1473200" y="374136"/>
                    </a:cubicBezTo>
                    <a:cubicBezTo>
                      <a:pt x="1540933" y="429169"/>
                      <a:pt x="1967088" y="417881"/>
                      <a:pt x="2065866" y="374136"/>
                    </a:cubicBezTo>
                    <a:cubicBezTo>
                      <a:pt x="2164644" y="330392"/>
                      <a:pt x="2099733" y="132836"/>
                      <a:pt x="2065866" y="111669"/>
                    </a:cubicBezTo>
                    <a:cubicBezTo>
                      <a:pt x="2031999" y="90502"/>
                      <a:pt x="1947332" y="168819"/>
                      <a:pt x="1862666" y="2471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A5BA535-B436-8744-272C-1D8123F5B6F5}"/>
                  </a:ext>
                </a:extLst>
              </p:cNvPr>
              <p:cNvSpPr/>
              <p:nvPr/>
            </p:nvSpPr>
            <p:spPr>
              <a:xfrm>
                <a:off x="1162334" y="2459509"/>
                <a:ext cx="2328334" cy="376909"/>
              </a:xfrm>
              <a:custGeom>
                <a:avLst/>
                <a:gdLst>
                  <a:gd name="connsiteX0" fmla="*/ 0 w 2328334"/>
                  <a:gd name="connsiteY0" fmla="*/ 275309 h 376909"/>
                  <a:gd name="connsiteX1" fmla="*/ 414867 w 2328334"/>
                  <a:gd name="connsiteY1" fmla="*/ 309176 h 376909"/>
                  <a:gd name="connsiteX2" fmla="*/ 448734 w 2328334"/>
                  <a:gd name="connsiteY2" fmla="*/ 46709 h 376909"/>
                  <a:gd name="connsiteX3" fmla="*/ 287867 w 2328334"/>
                  <a:gd name="connsiteY3" fmla="*/ 207576 h 376909"/>
                  <a:gd name="connsiteX4" fmla="*/ 558800 w 2328334"/>
                  <a:gd name="connsiteY4" fmla="*/ 376909 h 376909"/>
                  <a:gd name="connsiteX5" fmla="*/ 778934 w 2328334"/>
                  <a:gd name="connsiteY5" fmla="*/ 207576 h 376909"/>
                  <a:gd name="connsiteX6" fmla="*/ 702734 w 2328334"/>
                  <a:gd name="connsiteY6" fmla="*/ 55176 h 376909"/>
                  <a:gd name="connsiteX7" fmla="*/ 982134 w 2328334"/>
                  <a:gd name="connsiteY7" fmla="*/ 12842 h 376909"/>
                  <a:gd name="connsiteX8" fmla="*/ 1032934 w 2328334"/>
                  <a:gd name="connsiteY8" fmla="*/ 266842 h 376909"/>
                  <a:gd name="connsiteX9" fmla="*/ 812800 w 2328334"/>
                  <a:gd name="connsiteY9" fmla="*/ 300709 h 376909"/>
                  <a:gd name="connsiteX10" fmla="*/ 626534 w 2328334"/>
                  <a:gd name="connsiteY10" fmla="*/ 148309 h 376909"/>
                  <a:gd name="connsiteX11" fmla="*/ 1227667 w 2328334"/>
                  <a:gd name="connsiteY11" fmla="*/ 105976 h 376909"/>
                  <a:gd name="connsiteX12" fmla="*/ 1532467 w 2328334"/>
                  <a:gd name="connsiteY12" fmla="*/ 300709 h 376909"/>
                  <a:gd name="connsiteX13" fmla="*/ 1845734 w 2328334"/>
                  <a:gd name="connsiteY13" fmla="*/ 131376 h 376909"/>
                  <a:gd name="connsiteX14" fmla="*/ 2328334 w 2328334"/>
                  <a:gd name="connsiteY14" fmla="*/ 224509 h 37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28334" h="376909">
                    <a:moveTo>
                      <a:pt x="0" y="275309"/>
                    </a:moveTo>
                    <a:cubicBezTo>
                      <a:pt x="170039" y="311292"/>
                      <a:pt x="340078" y="347276"/>
                      <a:pt x="414867" y="309176"/>
                    </a:cubicBezTo>
                    <a:cubicBezTo>
                      <a:pt x="489656" y="271076"/>
                      <a:pt x="469901" y="63642"/>
                      <a:pt x="448734" y="46709"/>
                    </a:cubicBezTo>
                    <a:cubicBezTo>
                      <a:pt x="427567" y="29776"/>
                      <a:pt x="269523" y="152543"/>
                      <a:pt x="287867" y="207576"/>
                    </a:cubicBezTo>
                    <a:cubicBezTo>
                      <a:pt x="306211" y="262609"/>
                      <a:pt x="476956" y="376909"/>
                      <a:pt x="558800" y="376909"/>
                    </a:cubicBezTo>
                    <a:cubicBezTo>
                      <a:pt x="640644" y="376909"/>
                      <a:pt x="754945" y="261198"/>
                      <a:pt x="778934" y="207576"/>
                    </a:cubicBezTo>
                    <a:cubicBezTo>
                      <a:pt x="802923" y="153954"/>
                      <a:pt x="668867" y="87632"/>
                      <a:pt x="702734" y="55176"/>
                    </a:cubicBezTo>
                    <a:cubicBezTo>
                      <a:pt x="736601" y="22720"/>
                      <a:pt x="927101" y="-22436"/>
                      <a:pt x="982134" y="12842"/>
                    </a:cubicBezTo>
                    <a:cubicBezTo>
                      <a:pt x="1037167" y="48120"/>
                      <a:pt x="1061156" y="218864"/>
                      <a:pt x="1032934" y="266842"/>
                    </a:cubicBezTo>
                    <a:cubicBezTo>
                      <a:pt x="1004712" y="314820"/>
                      <a:pt x="880533" y="320465"/>
                      <a:pt x="812800" y="300709"/>
                    </a:cubicBezTo>
                    <a:cubicBezTo>
                      <a:pt x="745067" y="280954"/>
                      <a:pt x="557390" y="180764"/>
                      <a:pt x="626534" y="148309"/>
                    </a:cubicBezTo>
                    <a:cubicBezTo>
                      <a:pt x="695678" y="115854"/>
                      <a:pt x="1076678" y="80576"/>
                      <a:pt x="1227667" y="105976"/>
                    </a:cubicBezTo>
                    <a:cubicBezTo>
                      <a:pt x="1378656" y="131376"/>
                      <a:pt x="1429456" y="296476"/>
                      <a:pt x="1532467" y="300709"/>
                    </a:cubicBezTo>
                    <a:cubicBezTo>
                      <a:pt x="1635478" y="304942"/>
                      <a:pt x="1713090" y="144076"/>
                      <a:pt x="1845734" y="131376"/>
                    </a:cubicBezTo>
                    <a:cubicBezTo>
                      <a:pt x="1978379" y="118676"/>
                      <a:pt x="2328334" y="224509"/>
                      <a:pt x="2328334" y="22450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FB6443DF-EA90-FE05-E954-3145B099B9D9}"/>
                  </a:ext>
                </a:extLst>
              </p:cNvPr>
              <p:cNvSpPr/>
              <p:nvPr/>
            </p:nvSpPr>
            <p:spPr>
              <a:xfrm>
                <a:off x="1098738" y="3517322"/>
                <a:ext cx="2496990" cy="305024"/>
              </a:xfrm>
              <a:custGeom>
                <a:avLst/>
                <a:gdLst>
                  <a:gd name="connsiteX0" fmla="*/ 0 w 2498784"/>
                  <a:gd name="connsiteY0" fmla="*/ 389526 h 423393"/>
                  <a:gd name="connsiteX1" fmla="*/ 279400 w 2498784"/>
                  <a:gd name="connsiteY1" fmla="*/ 245593 h 423393"/>
                  <a:gd name="connsiteX2" fmla="*/ 575734 w 2498784"/>
                  <a:gd name="connsiteY2" fmla="*/ 406459 h 423393"/>
                  <a:gd name="connsiteX3" fmla="*/ 905934 w 2498784"/>
                  <a:gd name="connsiteY3" fmla="*/ 211726 h 423393"/>
                  <a:gd name="connsiteX4" fmla="*/ 1219200 w 2498784"/>
                  <a:gd name="connsiteY4" fmla="*/ 355659 h 423393"/>
                  <a:gd name="connsiteX5" fmla="*/ 1591734 w 2498784"/>
                  <a:gd name="connsiteY5" fmla="*/ 84726 h 423393"/>
                  <a:gd name="connsiteX6" fmla="*/ 1913467 w 2498784"/>
                  <a:gd name="connsiteY6" fmla="*/ 313326 h 423393"/>
                  <a:gd name="connsiteX7" fmla="*/ 2302934 w 2498784"/>
                  <a:gd name="connsiteY7" fmla="*/ 59 h 423393"/>
                  <a:gd name="connsiteX8" fmla="*/ 2497667 w 2498784"/>
                  <a:gd name="connsiteY8" fmla="*/ 287926 h 423393"/>
                  <a:gd name="connsiteX9" fmla="*/ 2387600 w 2498784"/>
                  <a:gd name="connsiteY9" fmla="*/ 423393 h 423393"/>
                  <a:gd name="connsiteX0" fmla="*/ 0 w 2785534"/>
                  <a:gd name="connsiteY0" fmla="*/ 389526 h 448793"/>
                  <a:gd name="connsiteX1" fmla="*/ 279400 w 2785534"/>
                  <a:gd name="connsiteY1" fmla="*/ 245593 h 448793"/>
                  <a:gd name="connsiteX2" fmla="*/ 575734 w 2785534"/>
                  <a:gd name="connsiteY2" fmla="*/ 406459 h 448793"/>
                  <a:gd name="connsiteX3" fmla="*/ 905934 w 2785534"/>
                  <a:gd name="connsiteY3" fmla="*/ 211726 h 448793"/>
                  <a:gd name="connsiteX4" fmla="*/ 1219200 w 2785534"/>
                  <a:gd name="connsiteY4" fmla="*/ 355659 h 448793"/>
                  <a:gd name="connsiteX5" fmla="*/ 1591734 w 2785534"/>
                  <a:gd name="connsiteY5" fmla="*/ 84726 h 448793"/>
                  <a:gd name="connsiteX6" fmla="*/ 1913467 w 2785534"/>
                  <a:gd name="connsiteY6" fmla="*/ 313326 h 448793"/>
                  <a:gd name="connsiteX7" fmla="*/ 2302934 w 2785534"/>
                  <a:gd name="connsiteY7" fmla="*/ 59 h 448793"/>
                  <a:gd name="connsiteX8" fmla="*/ 2497667 w 2785534"/>
                  <a:gd name="connsiteY8" fmla="*/ 287926 h 448793"/>
                  <a:gd name="connsiteX9" fmla="*/ 2785534 w 2785534"/>
                  <a:gd name="connsiteY9" fmla="*/ 448793 h 448793"/>
                  <a:gd name="connsiteX0" fmla="*/ 0 w 2785534"/>
                  <a:gd name="connsiteY0" fmla="*/ 389727 h 448994"/>
                  <a:gd name="connsiteX1" fmla="*/ 279400 w 2785534"/>
                  <a:gd name="connsiteY1" fmla="*/ 245794 h 448994"/>
                  <a:gd name="connsiteX2" fmla="*/ 575734 w 2785534"/>
                  <a:gd name="connsiteY2" fmla="*/ 406660 h 448994"/>
                  <a:gd name="connsiteX3" fmla="*/ 905934 w 2785534"/>
                  <a:gd name="connsiteY3" fmla="*/ 211927 h 448994"/>
                  <a:gd name="connsiteX4" fmla="*/ 1219200 w 2785534"/>
                  <a:gd name="connsiteY4" fmla="*/ 355860 h 448994"/>
                  <a:gd name="connsiteX5" fmla="*/ 1591734 w 2785534"/>
                  <a:gd name="connsiteY5" fmla="*/ 84927 h 448994"/>
                  <a:gd name="connsiteX6" fmla="*/ 1913467 w 2785534"/>
                  <a:gd name="connsiteY6" fmla="*/ 313527 h 448994"/>
                  <a:gd name="connsiteX7" fmla="*/ 2302934 w 2785534"/>
                  <a:gd name="connsiteY7" fmla="*/ 260 h 448994"/>
                  <a:gd name="connsiteX8" fmla="*/ 2413000 w 2785534"/>
                  <a:gd name="connsiteY8" fmla="*/ 262727 h 448994"/>
                  <a:gd name="connsiteX9" fmla="*/ 2785534 w 2785534"/>
                  <a:gd name="connsiteY9" fmla="*/ 448994 h 448994"/>
                  <a:gd name="connsiteX0" fmla="*/ 0 w 2827867"/>
                  <a:gd name="connsiteY0" fmla="*/ 389727 h 406802"/>
                  <a:gd name="connsiteX1" fmla="*/ 279400 w 2827867"/>
                  <a:gd name="connsiteY1" fmla="*/ 245794 h 406802"/>
                  <a:gd name="connsiteX2" fmla="*/ 575734 w 2827867"/>
                  <a:gd name="connsiteY2" fmla="*/ 406660 h 406802"/>
                  <a:gd name="connsiteX3" fmla="*/ 905934 w 2827867"/>
                  <a:gd name="connsiteY3" fmla="*/ 211927 h 406802"/>
                  <a:gd name="connsiteX4" fmla="*/ 1219200 w 2827867"/>
                  <a:gd name="connsiteY4" fmla="*/ 355860 h 406802"/>
                  <a:gd name="connsiteX5" fmla="*/ 1591734 w 2827867"/>
                  <a:gd name="connsiteY5" fmla="*/ 84927 h 406802"/>
                  <a:gd name="connsiteX6" fmla="*/ 1913467 w 2827867"/>
                  <a:gd name="connsiteY6" fmla="*/ 313527 h 406802"/>
                  <a:gd name="connsiteX7" fmla="*/ 2302934 w 2827867"/>
                  <a:gd name="connsiteY7" fmla="*/ 260 h 406802"/>
                  <a:gd name="connsiteX8" fmla="*/ 2413000 w 2827867"/>
                  <a:gd name="connsiteY8" fmla="*/ 262727 h 406802"/>
                  <a:gd name="connsiteX9" fmla="*/ 2827867 w 2827867"/>
                  <a:gd name="connsiteY9" fmla="*/ 305060 h 406802"/>
                  <a:gd name="connsiteX0" fmla="*/ 0 w 2802467"/>
                  <a:gd name="connsiteY0" fmla="*/ 389727 h 406802"/>
                  <a:gd name="connsiteX1" fmla="*/ 279400 w 2802467"/>
                  <a:gd name="connsiteY1" fmla="*/ 245794 h 406802"/>
                  <a:gd name="connsiteX2" fmla="*/ 575734 w 2802467"/>
                  <a:gd name="connsiteY2" fmla="*/ 406660 h 406802"/>
                  <a:gd name="connsiteX3" fmla="*/ 905934 w 2802467"/>
                  <a:gd name="connsiteY3" fmla="*/ 211927 h 406802"/>
                  <a:gd name="connsiteX4" fmla="*/ 1219200 w 2802467"/>
                  <a:gd name="connsiteY4" fmla="*/ 355860 h 406802"/>
                  <a:gd name="connsiteX5" fmla="*/ 1591734 w 2802467"/>
                  <a:gd name="connsiteY5" fmla="*/ 84927 h 406802"/>
                  <a:gd name="connsiteX6" fmla="*/ 1913467 w 2802467"/>
                  <a:gd name="connsiteY6" fmla="*/ 313527 h 406802"/>
                  <a:gd name="connsiteX7" fmla="*/ 2302934 w 2802467"/>
                  <a:gd name="connsiteY7" fmla="*/ 260 h 406802"/>
                  <a:gd name="connsiteX8" fmla="*/ 2413000 w 2802467"/>
                  <a:gd name="connsiteY8" fmla="*/ 262727 h 406802"/>
                  <a:gd name="connsiteX9" fmla="*/ 2802467 w 2802467"/>
                  <a:gd name="connsiteY9" fmla="*/ 169593 h 406802"/>
                  <a:gd name="connsiteX0" fmla="*/ 0 w 2802467"/>
                  <a:gd name="connsiteY0" fmla="*/ 322120 h 339195"/>
                  <a:gd name="connsiteX1" fmla="*/ 279400 w 2802467"/>
                  <a:gd name="connsiteY1" fmla="*/ 178187 h 339195"/>
                  <a:gd name="connsiteX2" fmla="*/ 575734 w 2802467"/>
                  <a:gd name="connsiteY2" fmla="*/ 339053 h 339195"/>
                  <a:gd name="connsiteX3" fmla="*/ 905934 w 2802467"/>
                  <a:gd name="connsiteY3" fmla="*/ 144320 h 339195"/>
                  <a:gd name="connsiteX4" fmla="*/ 1219200 w 2802467"/>
                  <a:gd name="connsiteY4" fmla="*/ 288253 h 339195"/>
                  <a:gd name="connsiteX5" fmla="*/ 1591734 w 2802467"/>
                  <a:gd name="connsiteY5" fmla="*/ 17320 h 339195"/>
                  <a:gd name="connsiteX6" fmla="*/ 1913467 w 2802467"/>
                  <a:gd name="connsiteY6" fmla="*/ 245920 h 339195"/>
                  <a:gd name="connsiteX7" fmla="*/ 2133601 w 2802467"/>
                  <a:gd name="connsiteY7" fmla="*/ 387 h 339195"/>
                  <a:gd name="connsiteX8" fmla="*/ 2413000 w 2802467"/>
                  <a:gd name="connsiteY8" fmla="*/ 195120 h 339195"/>
                  <a:gd name="connsiteX9" fmla="*/ 2802467 w 2802467"/>
                  <a:gd name="connsiteY9" fmla="*/ 101986 h 339195"/>
                  <a:gd name="connsiteX0" fmla="*/ 0 w 2802467"/>
                  <a:gd name="connsiteY0" fmla="*/ 304958 h 322033"/>
                  <a:gd name="connsiteX1" fmla="*/ 279400 w 2802467"/>
                  <a:gd name="connsiteY1" fmla="*/ 161025 h 322033"/>
                  <a:gd name="connsiteX2" fmla="*/ 575734 w 2802467"/>
                  <a:gd name="connsiteY2" fmla="*/ 321891 h 322033"/>
                  <a:gd name="connsiteX3" fmla="*/ 905934 w 2802467"/>
                  <a:gd name="connsiteY3" fmla="*/ 127158 h 322033"/>
                  <a:gd name="connsiteX4" fmla="*/ 1219200 w 2802467"/>
                  <a:gd name="connsiteY4" fmla="*/ 271091 h 322033"/>
                  <a:gd name="connsiteX5" fmla="*/ 1591734 w 2802467"/>
                  <a:gd name="connsiteY5" fmla="*/ 158 h 322033"/>
                  <a:gd name="connsiteX6" fmla="*/ 1913467 w 2802467"/>
                  <a:gd name="connsiteY6" fmla="*/ 228758 h 322033"/>
                  <a:gd name="connsiteX7" fmla="*/ 2252134 w 2802467"/>
                  <a:gd name="connsiteY7" fmla="*/ 17091 h 322033"/>
                  <a:gd name="connsiteX8" fmla="*/ 2413000 w 2802467"/>
                  <a:gd name="connsiteY8" fmla="*/ 177958 h 322033"/>
                  <a:gd name="connsiteX9" fmla="*/ 2802467 w 2802467"/>
                  <a:gd name="connsiteY9" fmla="*/ 84824 h 32203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2521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8378 h 305453"/>
                  <a:gd name="connsiteX1" fmla="*/ 279400 w 2802467"/>
                  <a:gd name="connsiteY1" fmla="*/ 144445 h 305453"/>
                  <a:gd name="connsiteX2" fmla="*/ 575734 w 2802467"/>
                  <a:gd name="connsiteY2" fmla="*/ 305311 h 305453"/>
                  <a:gd name="connsiteX3" fmla="*/ 905934 w 2802467"/>
                  <a:gd name="connsiteY3" fmla="*/ 110578 h 305453"/>
                  <a:gd name="connsiteX4" fmla="*/ 1219200 w 2802467"/>
                  <a:gd name="connsiteY4" fmla="*/ 254511 h 305453"/>
                  <a:gd name="connsiteX5" fmla="*/ 1591734 w 2802467"/>
                  <a:gd name="connsiteY5" fmla="*/ 85178 h 305453"/>
                  <a:gd name="connsiteX6" fmla="*/ 1913467 w 2802467"/>
                  <a:gd name="connsiteY6" fmla="*/ 212178 h 305453"/>
                  <a:gd name="connsiteX7" fmla="*/ 2175934 w 2802467"/>
                  <a:gd name="connsiteY7" fmla="*/ 511 h 305453"/>
                  <a:gd name="connsiteX8" fmla="*/ 2413000 w 2802467"/>
                  <a:gd name="connsiteY8" fmla="*/ 161378 h 305453"/>
                  <a:gd name="connsiteX9" fmla="*/ 2802467 w 2802467"/>
                  <a:gd name="connsiteY9" fmla="*/ 68244 h 305453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8202 h 305277"/>
                  <a:gd name="connsiteX1" fmla="*/ 279400 w 2802467"/>
                  <a:gd name="connsiteY1" fmla="*/ 144269 h 305277"/>
                  <a:gd name="connsiteX2" fmla="*/ 575734 w 2802467"/>
                  <a:gd name="connsiteY2" fmla="*/ 305135 h 305277"/>
                  <a:gd name="connsiteX3" fmla="*/ 905934 w 2802467"/>
                  <a:gd name="connsiteY3" fmla="*/ 110402 h 305277"/>
                  <a:gd name="connsiteX4" fmla="*/ 1219200 w 2802467"/>
                  <a:gd name="connsiteY4" fmla="*/ 254335 h 305277"/>
                  <a:gd name="connsiteX5" fmla="*/ 1591734 w 2802467"/>
                  <a:gd name="connsiteY5" fmla="*/ 85002 h 305277"/>
                  <a:gd name="connsiteX6" fmla="*/ 1913467 w 2802467"/>
                  <a:gd name="connsiteY6" fmla="*/ 212002 h 305277"/>
                  <a:gd name="connsiteX7" fmla="*/ 2175934 w 2802467"/>
                  <a:gd name="connsiteY7" fmla="*/ 335 h 305277"/>
                  <a:gd name="connsiteX8" fmla="*/ 2362200 w 2802467"/>
                  <a:gd name="connsiteY8" fmla="*/ 169669 h 305277"/>
                  <a:gd name="connsiteX9" fmla="*/ 2802467 w 2802467"/>
                  <a:gd name="connsiteY9" fmla="*/ 68068 h 305277"/>
                  <a:gd name="connsiteX0" fmla="*/ 0 w 2802467"/>
                  <a:gd name="connsiteY0" fmla="*/ 287977 h 305052"/>
                  <a:gd name="connsiteX1" fmla="*/ 279400 w 2802467"/>
                  <a:gd name="connsiteY1" fmla="*/ 144044 h 305052"/>
                  <a:gd name="connsiteX2" fmla="*/ 575734 w 2802467"/>
                  <a:gd name="connsiteY2" fmla="*/ 304910 h 305052"/>
                  <a:gd name="connsiteX3" fmla="*/ 905934 w 2802467"/>
                  <a:gd name="connsiteY3" fmla="*/ 110177 h 305052"/>
                  <a:gd name="connsiteX4" fmla="*/ 1219200 w 2802467"/>
                  <a:gd name="connsiteY4" fmla="*/ 254110 h 305052"/>
                  <a:gd name="connsiteX5" fmla="*/ 1591734 w 2802467"/>
                  <a:gd name="connsiteY5" fmla="*/ 84777 h 305052"/>
                  <a:gd name="connsiteX6" fmla="*/ 1913467 w 2802467"/>
                  <a:gd name="connsiteY6" fmla="*/ 211777 h 305052"/>
                  <a:gd name="connsiteX7" fmla="*/ 2175934 w 2802467"/>
                  <a:gd name="connsiteY7" fmla="*/ 110 h 305052"/>
                  <a:gd name="connsiteX8" fmla="*/ 2472267 w 2802467"/>
                  <a:gd name="connsiteY8" fmla="*/ 186377 h 305052"/>
                  <a:gd name="connsiteX9" fmla="*/ 2802467 w 2802467"/>
                  <a:gd name="connsiteY9" fmla="*/ 67843 h 305052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  <a:gd name="connsiteX0" fmla="*/ 0 w 2802467"/>
                  <a:gd name="connsiteY0" fmla="*/ 287949 h 305024"/>
                  <a:gd name="connsiteX1" fmla="*/ 279400 w 2802467"/>
                  <a:gd name="connsiteY1" fmla="*/ 144016 h 305024"/>
                  <a:gd name="connsiteX2" fmla="*/ 575734 w 2802467"/>
                  <a:gd name="connsiteY2" fmla="*/ 304882 h 305024"/>
                  <a:gd name="connsiteX3" fmla="*/ 905934 w 2802467"/>
                  <a:gd name="connsiteY3" fmla="*/ 110149 h 305024"/>
                  <a:gd name="connsiteX4" fmla="*/ 1219200 w 2802467"/>
                  <a:gd name="connsiteY4" fmla="*/ 254082 h 305024"/>
                  <a:gd name="connsiteX5" fmla="*/ 1591734 w 2802467"/>
                  <a:gd name="connsiteY5" fmla="*/ 84749 h 305024"/>
                  <a:gd name="connsiteX6" fmla="*/ 1913467 w 2802467"/>
                  <a:gd name="connsiteY6" fmla="*/ 211749 h 305024"/>
                  <a:gd name="connsiteX7" fmla="*/ 2175934 w 2802467"/>
                  <a:gd name="connsiteY7" fmla="*/ 82 h 305024"/>
                  <a:gd name="connsiteX8" fmla="*/ 2472267 w 2802467"/>
                  <a:gd name="connsiteY8" fmla="*/ 186349 h 305024"/>
                  <a:gd name="connsiteX9" fmla="*/ 2802467 w 2802467"/>
                  <a:gd name="connsiteY9" fmla="*/ 67815 h 30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2467" h="305024">
                    <a:moveTo>
                      <a:pt x="0" y="287949"/>
                    </a:moveTo>
                    <a:cubicBezTo>
                      <a:pt x="91722" y="214571"/>
                      <a:pt x="183444" y="141194"/>
                      <a:pt x="279400" y="144016"/>
                    </a:cubicBezTo>
                    <a:cubicBezTo>
                      <a:pt x="375356" y="146838"/>
                      <a:pt x="471312" y="310526"/>
                      <a:pt x="575734" y="304882"/>
                    </a:cubicBezTo>
                    <a:cubicBezTo>
                      <a:pt x="680156" y="299238"/>
                      <a:pt x="798690" y="118616"/>
                      <a:pt x="905934" y="110149"/>
                    </a:cubicBezTo>
                    <a:cubicBezTo>
                      <a:pt x="1013178" y="101682"/>
                      <a:pt x="1104900" y="258315"/>
                      <a:pt x="1219200" y="254082"/>
                    </a:cubicBezTo>
                    <a:cubicBezTo>
                      <a:pt x="1333500" y="249849"/>
                      <a:pt x="1476023" y="91804"/>
                      <a:pt x="1591734" y="84749"/>
                    </a:cubicBezTo>
                    <a:cubicBezTo>
                      <a:pt x="1707445" y="77693"/>
                      <a:pt x="1816101" y="225860"/>
                      <a:pt x="1913467" y="211749"/>
                    </a:cubicBezTo>
                    <a:cubicBezTo>
                      <a:pt x="2010833" y="197638"/>
                      <a:pt x="2082801" y="4315"/>
                      <a:pt x="2175934" y="82"/>
                    </a:cubicBezTo>
                    <a:cubicBezTo>
                      <a:pt x="2269067" y="-4151"/>
                      <a:pt x="2297289" y="158126"/>
                      <a:pt x="2472267" y="186349"/>
                    </a:cubicBezTo>
                    <a:cubicBezTo>
                      <a:pt x="2681111" y="239971"/>
                      <a:pt x="2802467" y="67815"/>
                      <a:pt x="2802467" y="6781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B1ADE4B0-C6DC-8BCE-4A5A-4FCBD484CCCB}"/>
                  </a:ext>
                </a:extLst>
              </p:cNvPr>
              <p:cNvSpPr/>
              <p:nvPr/>
            </p:nvSpPr>
            <p:spPr>
              <a:xfrm rot="5400000">
                <a:off x="-1000127" y="3800477"/>
                <a:ext cx="4217249" cy="187537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5995A4-1DD8-A96F-69B4-7947EFE70D8D}"/>
                </a:ext>
              </a:extLst>
            </p:cNvPr>
            <p:cNvSpPr/>
            <p:nvPr/>
          </p:nvSpPr>
          <p:spPr>
            <a:xfrm>
              <a:off x="379499" y="1774103"/>
              <a:ext cx="4411135" cy="441113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C2E0-3FAB-6A4D-D22B-FF19B32D17D5}"/>
                </a:ext>
              </a:extLst>
            </p:cNvPr>
            <p:cNvSpPr/>
            <p:nvPr/>
          </p:nvSpPr>
          <p:spPr>
            <a:xfrm>
              <a:off x="633812" y="3591727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F097E-E304-0AEF-72F9-A55D22E2965C}"/>
                </a:ext>
              </a:extLst>
            </p:cNvPr>
            <p:cNvGrpSpPr/>
            <p:nvPr/>
          </p:nvGrpSpPr>
          <p:grpSpPr>
            <a:xfrm>
              <a:off x="747526" y="1818527"/>
              <a:ext cx="3739552" cy="3963063"/>
              <a:chOff x="884491" y="1737755"/>
              <a:chExt cx="3739552" cy="396306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5EF2531-9C91-CD57-2AAC-0F54FC75B51B}"/>
                  </a:ext>
                </a:extLst>
              </p:cNvPr>
              <p:cNvSpPr/>
              <p:nvPr/>
            </p:nvSpPr>
            <p:spPr>
              <a:xfrm>
                <a:off x="3485083" y="408806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1C8200-A921-14F3-2FD5-FA32D9DF3CAE}"/>
                  </a:ext>
                </a:extLst>
              </p:cNvPr>
              <p:cNvSpPr/>
              <p:nvPr/>
            </p:nvSpPr>
            <p:spPr>
              <a:xfrm>
                <a:off x="3854574" y="203308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23699FC-C1FF-E1F4-B327-4C3AB9F2DF8C}"/>
                  </a:ext>
                </a:extLst>
              </p:cNvPr>
              <p:cNvSpPr/>
              <p:nvPr/>
            </p:nvSpPr>
            <p:spPr>
              <a:xfrm>
                <a:off x="4288667" y="24491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E49E37F-F1F4-5319-8450-642FFA5E19EB}"/>
                  </a:ext>
                </a:extLst>
              </p:cNvPr>
              <p:cNvSpPr/>
              <p:nvPr/>
            </p:nvSpPr>
            <p:spPr>
              <a:xfrm>
                <a:off x="4120978" y="4707668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1F4B496-795F-8E22-C1AA-EBC1047ED70B}"/>
                  </a:ext>
                </a:extLst>
              </p:cNvPr>
              <p:cNvSpPr/>
              <p:nvPr/>
            </p:nvSpPr>
            <p:spPr>
              <a:xfrm>
                <a:off x="2307986" y="4578797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FCC20DA-8489-740B-1404-64EE101A2651}"/>
                  </a:ext>
                </a:extLst>
              </p:cNvPr>
              <p:cNvSpPr/>
              <p:nvPr/>
            </p:nvSpPr>
            <p:spPr>
              <a:xfrm>
                <a:off x="2698427" y="3159623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1F70AFE7-50A9-3469-AEF6-A630AAC00648}"/>
                  </a:ext>
                </a:extLst>
              </p:cNvPr>
              <p:cNvSpPr/>
              <p:nvPr/>
            </p:nvSpPr>
            <p:spPr>
              <a:xfrm>
                <a:off x="934657" y="2282524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52756BE-C5C5-7366-9FCF-0EF5298EA59B}"/>
                  </a:ext>
                </a:extLst>
              </p:cNvPr>
              <p:cNvSpPr/>
              <p:nvPr/>
            </p:nvSpPr>
            <p:spPr>
              <a:xfrm>
                <a:off x="2643707" y="1737755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7DD0B0E2-AC64-78E5-CD44-59A1955BC0CE}"/>
                  </a:ext>
                </a:extLst>
              </p:cNvPr>
              <p:cNvSpPr/>
              <p:nvPr/>
            </p:nvSpPr>
            <p:spPr>
              <a:xfrm>
                <a:off x="2547916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6AEA427C-FC27-E935-A23C-C019B5ABFCE8}"/>
                  </a:ext>
                </a:extLst>
              </p:cNvPr>
              <p:cNvSpPr/>
              <p:nvPr/>
            </p:nvSpPr>
            <p:spPr>
              <a:xfrm>
                <a:off x="2643198" y="372913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688C33F-470F-9849-CB05-1495D949A53C}"/>
                  </a:ext>
                </a:extLst>
              </p:cNvPr>
              <p:cNvSpPr/>
              <p:nvPr/>
            </p:nvSpPr>
            <p:spPr>
              <a:xfrm>
                <a:off x="884491" y="4441537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D37C630-093E-8081-D987-A866ADA145B9}"/>
                  </a:ext>
                </a:extLst>
              </p:cNvPr>
              <p:cNvSpPr/>
              <p:nvPr/>
            </p:nvSpPr>
            <p:spPr>
              <a:xfrm>
                <a:off x="2024246" y="2294409"/>
                <a:ext cx="335377" cy="335377"/>
              </a:xfrm>
              <a:prstGeom prst="ellipse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accent1"/>
                    </a:solidFill>
                  </a:rPr>
                  <a:t>-</a:t>
                </a: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A554C18F-689B-4A09-3E8B-ED0F636FCF7F}"/>
                  </a:ext>
                </a:extLst>
              </p:cNvPr>
              <p:cNvSpPr/>
              <p:nvPr/>
            </p:nvSpPr>
            <p:spPr>
              <a:xfrm>
                <a:off x="3310829" y="5365442"/>
                <a:ext cx="335376" cy="335376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825A1B-4664-8FC3-507B-0A1348683663}"/>
                </a:ext>
              </a:extLst>
            </p:cNvPr>
            <p:cNvGrpSpPr/>
            <p:nvPr/>
          </p:nvGrpSpPr>
          <p:grpSpPr>
            <a:xfrm>
              <a:off x="1139542" y="1864156"/>
              <a:ext cx="3565810" cy="3901412"/>
              <a:chOff x="1276507" y="1783384"/>
              <a:chExt cx="3565810" cy="3901412"/>
            </a:xfrm>
            <a:solidFill>
              <a:schemeClr val="tx2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15D1262-49D0-2CF8-3813-630A20FB535F}"/>
                  </a:ext>
                </a:extLst>
              </p:cNvPr>
              <p:cNvSpPr/>
              <p:nvPr/>
            </p:nvSpPr>
            <p:spPr>
              <a:xfrm>
                <a:off x="4075125" y="36442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9460F01-CA12-6B61-6D6C-2150CE7FCDA1}"/>
                  </a:ext>
                </a:extLst>
              </p:cNvPr>
              <p:cNvSpPr/>
              <p:nvPr/>
            </p:nvSpPr>
            <p:spPr>
              <a:xfrm>
                <a:off x="3260277" y="2232473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15325B-75BA-FFC2-8643-E043D7591C3F}"/>
                  </a:ext>
                </a:extLst>
              </p:cNvPr>
              <p:cNvSpPr/>
              <p:nvPr/>
            </p:nvSpPr>
            <p:spPr>
              <a:xfrm>
                <a:off x="4288667" y="5292512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6002740-E6E9-9A80-90A8-7DF48BC00E68}"/>
                  </a:ext>
                </a:extLst>
              </p:cNvPr>
              <p:cNvSpPr/>
              <p:nvPr/>
            </p:nvSpPr>
            <p:spPr>
              <a:xfrm>
                <a:off x="3236608" y="455519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447041-976E-BF15-3028-0AC968511ACD}"/>
                  </a:ext>
                </a:extLst>
              </p:cNvPr>
              <p:cNvSpPr/>
              <p:nvPr/>
            </p:nvSpPr>
            <p:spPr>
              <a:xfrm>
                <a:off x="3677712" y="3033987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E67AC98-E433-8F34-940C-42F905A10401}"/>
                  </a:ext>
                </a:extLst>
              </p:cNvPr>
              <p:cNvSpPr/>
              <p:nvPr/>
            </p:nvSpPr>
            <p:spPr>
              <a:xfrm>
                <a:off x="1534226" y="4146888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6E6085-D48D-CF7C-3B70-FFB6627BE44D}"/>
                  </a:ext>
                </a:extLst>
              </p:cNvPr>
              <p:cNvSpPr/>
              <p:nvPr/>
            </p:nvSpPr>
            <p:spPr>
              <a:xfrm>
                <a:off x="1276507" y="1783384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7690356-9B65-0803-AA47-D1E8F268F40F}"/>
                  </a:ext>
                </a:extLst>
              </p:cNvPr>
              <p:cNvSpPr/>
              <p:nvPr/>
            </p:nvSpPr>
            <p:spPr>
              <a:xfrm>
                <a:off x="1416595" y="31975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BD4B5E-F9EB-C0CD-734E-C6E054463DA1}"/>
                  </a:ext>
                </a:extLst>
              </p:cNvPr>
              <p:cNvSpPr/>
              <p:nvPr/>
            </p:nvSpPr>
            <p:spPr>
              <a:xfrm>
                <a:off x="1359786" y="4852346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C308CF-24C4-43DA-B427-6519660BCA4F}"/>
                  </a:ext>
                </a:extLst>
              </p:cNvPr>
              <p:cNvSpPr/>
              <p:nvPr/>
            </p:nvSpPr>
            <p:spPr>
              <a:xfrm>
                <a:off x="2024246" y="5349420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CC5CD-3639-7496-E650-CBF26949E94D}"/>
                  </a:ext>
                </a:extLst>
              </p:cNvPr>
              <p:cNvSpPr/>
              <p:nvPr/>
            </p:nvSpPr>
            <p:spPr>
              <a:xfrm>
                <a:off x="4506941" y="2983871"/>
                <a:ext cx="335376" cy="33537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6BF0E8-0578-31E8-3199-A7D98AFF0D06}"/>
                </a:ext>
              </a:extLst>
            </p:cNvPr>
            <p:cNvGrpSpPr/>
            <p:nvPr/>
          </p:nvGrpSpPr>
          <p:grpSpPr>
            <a:xfrm>
              <a:off x="833165" y="3535396"/>
              <a:ext cx="2386182" cy="440322"/>
              <a:chOff x="970130" y="3454624"/>
              <a:chExt cx="2386182" cy="44032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C228454-2954-EA0F-AE2C-64C01B0ECEAC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55148C-8BAE-47D1-1447-6973A38C7081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481788-C345-0E14-516B-339FF0D4020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F0807F-9EB2-DEBC-BCF4-8D5DEB005A1D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7C9A6C-CA32-F658-E651-D10119B6DA56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45265-5CC9-8AE3-8F0A-050FD2A7A09B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D569-2C48-F23D-CDC2-0055B1401AA9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78F7CD5-B770-0D5C-9DEF-92F17FA75BD1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153B09-632D-2C26-0B09-8A7300273303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625ECC-DB22-8AA5-F9E2-81B2E678EF44}"/>
                </a:ext>
              </a:extLst>
            </p:cNvPr>
            <p:cNvGrpSpPr/>
            <p:nvPr/>
          </p:nvGrpSpPr>
          <p:grpSpPr>
            <a:xfrm>
              <a:off x="832408" y="3532248"/>
              <a:ext cx="2386182" cy="440322"/>
              <a:chOff x="970130" y="3454624"/>
              <a:chExt cx="2386182" cy="4403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AB6EE-77EA-9C2F-8A41-F1DF2AD8D3C2}"/>
                  </a:ext>
                </a:extLst>
              </p:cNvPr>
              <p:cNvSpPr/>
              <p:nvPr/>
            </p:nvSpPr>
            <p:spPr>
              <a:xfrm>
                <a:off x="970130" y="3605035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0C1643-6F68-0881-5D81-DAAB0065CBD9}"/>
                  </a:ext>
                </a:extLst>
              </p:cNvPr>
              <p:cNvSpPr/>
              <p:nvPr/>
            </p:nvSpPr>
            <p:spPr>
              <a:xfrm>
                <a:off x="1201453" y="3757786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4FC7504-063C-5A75-868C-439DC2BBCBD0}"/>
                  </a:ext>
                </a:extLst>
              </p:cNvPr>
              <p:cNvSpPr/>
              <p:nvPr/>
            </p:nvSpPr>
            <p:spPr>
              <a:xfrm>
                <a:off x="1515703" y="356555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3B5994-C1AA-659D-FA5B-C2CB6FF3645C}"/>
                  </a:ext>
                </a:extLst>
              </p:cNvPr>
              <p:cNvSpPr/>
              <p:nvPr/>
            </p:nvSpPr>
            <p:spPr>
              <a:xfrm>
                <a:off x="1779477" y="370237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17A856-0F8C-5E8C-698D-17FFDDE3FEDE}"/>
                  </a:ext>
                </a:extLst>
              </p:cNvPr>
              <p:cNvSpPr/>
              <p:nvPr/>
            </p:nvSpPr>
            <p:spPr>
              <a:xfrm>
                <a:off x="2123354" y="3538200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90D1CD-ADD9-1462-804F-F3B1C20BD331}"/>
                  </a:ext>
                </a:extLst>
              </p:cNvPr>
              <p:cNvSpPr/>
              <p:nvPr/>
            </p:nvSpPr>
            <p:spPr>
              <a:xfrm>
                <a:off x="2404946" y="366776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1E7573-E92A-AB42-B7BF-9A538344D774}"/>
                  </a:ext>
                </a:extLst>
              </p:cNvPr>
              <p:cNvSpPr/>
              <p:nvPr/>
            </p:nvSpPr>
            <p:spPr>
              <a:xfrm>
                <a:off x="2641431" y="3454624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353152-C2E8-F3FF-F618-0E3719005EBF}"/>
                  </a:ext>
                </a:extLst>
              </p:cNvPr>
              <p:cNvSpPr/>
              <p:nvPr/>
            </p:nvSpPr>
            <p:spPr>
              <a:xfrm>
                <a:off x="2931935" y="3657408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AFA474-1A38-861A-4E53-A75DE5A37A7E}"/>
                  </a:ext>
                </a:extLst>
              </p:cNvPr>
              <p:cNvSpPr/>
              <p:nvPr/>
            </p:nvSpPr>
            <p:spPr>
              <a:xfrm>
                <a:off x="3219152" y="3510581"/>
                <a:ext cx="137160" cy="1371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E818A8-211E-D1EF-B227-D77477E566BD}"/>
              </a:ext>
            </a:extLst>
          </p:cNvPr>
          <p:cNvGrpSpPr/>
          <p:nvPr/>
        </p:nvGrpSpPr>
        <p:grpSpPr>
          <a:xfrm>
            <a:off x="337857" y="1253415"/>
            <a:ext cx="4462659" cy="4914909"/>
            <a:chOff x="507520" y="1293919"/>
            <a:chExt cx="4462659" cy="4914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7D5CD-A752-345C-4DBE-AA81471DA939}"/>
                </a:ext>
              </a:extLst>
            </p:cNvPr>
            <p:cNvSpPr/>
            <p:nvPr/>
          </p:nvSpPr>
          <p:spPr>
            <a:xfrm>
              <a:off x="507520" y="1813036"/>
              <a:ext cx="4462659" cy="439579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C6D49D-6A04-EA62-E586-0D5AB953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49" y="1853856"/>
              <a:ext cx="3697619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5B799-A3BF-92D3-E991-FF708F86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871" y="1293919"/>
              <a:ext cx="866775" cy="40957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4B898F-6E9B-C5C3-D2A6-53DD7F54C0BA}"/>
                </a:ext>
              </a:extLst>
            </p:cNvPr>
            <p:cNvCxnSpPr>
              <a:cxnSpLocks/>
            </p:cNvCxnSpPr>
            <p:nvPr/>
          </p:nvCxnSpPr>
          <p:spPr>
            <a:xfrm>
              <a:off x="895001" y="5490165"/>
              <a:ext cx="133721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7C5BBB2-4002-E079-5071-56DB3CDE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3" y="5389463"/>
              <a:ext cx="212593" cy="201404"/>
            </a:xfrm>
            <a:prstGeom prst="rect">
              <a:avLst/>
            </a:prstGeom>
          </p:spPr>
        </p:pic>
      </p:grp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4729E39-E6AE-7BDA-5F80-B4A7F9D4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267" y="4395460"/>
            <a:ext cx="2266951" cy="22886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966FF-3FA9-A99D-4AC2-A97302587198}"/>
              </a:ext>
            </a:extLst>
          </p:cNvPr>
          <p:cNvGrpSpPr/>
          <p:nvPr/>
        </p:nvGrpSpPr>
        <p:grpSpPr>
          <a:xfrm>
            <a:off x="5699558" y="3945170"/>
            <a:ext cx="2333794" cy="2733657"/>
            <a:chOff x="5622410" y="4023678"/>
            <a:chExt cx="2333794" cy="27336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CDBF9-FDDF-8D73-791B-124CAD40310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951FE3-8683-7435-1765-34265F00F1C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FF7B90-322B-6403-05CD-5642082B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F47BC57-C287-C92F-B859-2F305F7E1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B08210-429A-BA9F-A822-2575788D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319" y="4023678"/>
              <a:ext cx="809625" cy="390525"/>
            </a:xfrm>
            <a:prstGeom prst="rect">
              <a:avLst/>
            </a:prstGeom>
          </p:spPr>
        </p:pic>
      </p:grp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D4DDC692-D969-8386-C58B-6C0046F9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31" y="4404363"/>
            <a:ext cx="2266951" cy="2288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ADC6D9-3B1D-DCC4-629F-03FFCF6FD01C}"/>
              </a:ext>
            </a:extLst>
          </p:cNvPr>
          <p:cNvGrpSpPr/>
          <p:nvPr/>
        </p:nvGrpSpPr>
        <p:grpSpPr>
          <a:xfrm>
            <a:off x="8707997" y="3887430"/>
            <a:ext cx="2273668" cy="2771404"/>
            <a:chOff x="8508997" y="3996981"/>
            <a:chExt cx="2273668" cy="277140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8F5FE3-8670-44C4-5A5C-DE8781C9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9043" y="3996981"/>
              <a:ext cx="695325" cy="3905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D29F7-1F3C-0277-BCAB-7C7AEDA38E4F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BC9800-D9CC-2BD9-FBC5-9EA6FEA59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F5D268-D311-B09C-D444-2197644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DB415A-43D8-7541-9645-688D7CED6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F7812E9-E841-4CAE-9BBB-B1ED7FD28659}"/>
              </a:ext>
            </a:extLst>
          </p:cNvPr>
          <p:cNvSpPr txBox="1"/>
          <p:nvPr/>
        </p:nvSpPr>
        <p:spPr>
          <a:xfrm>
            <a:off x="5387788" y="1238172"/>
            <a:ext cx="6020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end-result?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BB17D1-6816-2BF9-42E7-0469EC35F74C}"/>
              </a:ext>
            </a:extLst>
          </p:cNvPr>
          <p:cNvSpPr/>
          <p:nvPr/>
        </p:nvSpPr>
        <p:spPr>
          <a:xfrm>
            <a:off x="1715472" y="2476075"/>
            <a:ext cx="360344" cy="36034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47DCA-FD22-3672-6C60-43C9DE6D70FF}"/>
              </a:ext>
            </a:extLst>
          </p:cNvPr>
          <p:cNvSpPr/>
          <p:nvPr/>
        </p:nvSpPr>
        <p:spPr>
          <a:xfrm>
            <a:off x="6532906" y="5210704"/>
            <a:ext cx="355497" cy="355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dirty="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F0D3EAA0-4B4F-7B34-A95C-5C7159EF3BD7}"/>
              </a:ext>
            </a:extLst>
          </p:cNvPr>
          <p:cNvSpPr/>
          <p:nvPr/>
        </p:nvSpPr>
        <p:spPr>
          <a:xfrm>
            <a:off x="9175628" y="4995836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5BD519BF-2D35-4DD1-7CF5-BA2ACB0B12FF}"/>
              </a:ext>
            </a:extLst>
          </p:cNvPr>
          <p:cNvSpPr/>
          <p:nvPr/>
        </p:nvSpPr>
        <p:spPr>
          <a:xfrm>
            <a:off x="9175628" y="5291588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−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57CBC54-3A4C-B7D9-84A7-4622007A7DE1}"/>
              </a:ext>
            </a:extLst>
          </p:cNvPr>
          <p:cNvSpPr/>
          <p:nvPr/>
        </p:nvSpPr>
        <p:spPr>
          <a:xfrm>
            <a:off x="9175628" y="5596994"/>
            <a:ext cx="248858" cy="24885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0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26" grpId="0" animBg="1"/>
      <p:bldP spid="1047" grpId="0" animBg="1"/>
      <p:bldP spid="10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Model and Theory Development—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65CA-CCAE-4514-8CA9-77805881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023326"/>
            <a:ext cx="10997066" cy="1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Goal:</a:t>
            </a:r>
            <a:r>
              <a:rPr lang="en-US" sz="2000" dirty="0"/>
              <a:t> Adapt framework for free polyelectrolyte in solution to model end-grafted protein brushes in solution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1F74C-3A73-405B-8DFF-6D7E43CA7FC1}"/>
              </a:ext>
            </a:extLst>
          </p:cNvPr>
          <p:cNvSpPr txBox="1"/>
          <p:nvPr/>
        </p:nvSpPr>
        <p:spPr>
          <a:xfrm>
            <a:off x="519909" y="3367564"/>
            <a:ext cx="643180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Elastic entropy following Gaussian statistics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Flory-Huggins 2-body interactions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Incompressibility</a:t>
            </a:r>
          </a:p>
          <a:p>
            <a:endParaRPr lang="en-US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65" y="3241418"/>
            <a:ext cx="3572933" cy="79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64" y="4152289"/>
            <a:ext cx="2979537" cy="6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1F28E-2E31-4DB2-9E1F-8A66293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65" y="5771381"/>
            <a:ext cx="4481060" cy="69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78821"/>
            <a:ext cx="4887329" cy="75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54" y="2394068"/>
            <a:ext cx="6086940" cy="658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BB76A-764C-109A-8C50-B72AC80E7310}"/>
              </a:ext>
            </a:extLst>
          </p:cNvPr>
          <p:cNvSpPr txBox="1"/>
          <p:nvPr/>
        </p:nvSpPr>
        <p:spPr>
          <a:xfrm>
            <a:off x="332014" y="2397548"/>
            <a:ext cx="2169182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Interactions: </a:t>
            </a:r>
          </a:p>
        </p:txBody>
      </p:sp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4929</TotalTime>
  <Words>2022</Words>
  <Application>Microsoft Office PowerPoint</Application>
  <PresentationFormat>Widescreen</PresentationFormat>
  <Paragraphs>500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Applications</vt:lpstr>
      <vt:lpstr>Previous Theories</vt:lpstr>
      <vt:lpstr>Motivations</vt:lpstr>
      <vt:lpstr>Outline</vt:lpstr>
      <vt:lpstr>Model and Theory Development — System</vt:lpstr>
      <vt:lpstr>Model and Theory Development — System</vt:lpstr>
      <vt:lpstr>Model and Theory Development— Interactions</vt:lpstr>
      <vt:lpstr>Model and Theory Development— Partition Function</vt:lpstr>
      <vt:lpstr>Model and Theory Development— Free Energy</vt:lpstr>
      <vt:lpstr>Model and Theory Development — SCF Eqns</vt:lpstr>
      <vt:lpstr>Outline</vt:lpstr>
      <vt:lpstr>Varying VdW (χ) at const. Electrostatic (α=0.40)</vt:lpstr>
      <vt:lpstr>Solubility sweep, α = 0.40, cont.</vt:lpstr>
      <vt:lpstr>Solubility at Different Internal Charges</vt:lpstr>
      <vt:lpstr>Internal Structure of xC conformations</vt:lpstr>
      <vt:lpstr>Outline</vt:lpstr>
      <vt:lpstr>Reflectivity — Method </vt:lpstr>
      <vt:lpstr>Reflectivity — Characteristic Spectra</vt:lpstr>
      <vt:lpstr>Outline</vt:lpstr>
      <vt:lpstr>Protein Coarse-graining</vt:lpstr>
      <vt:lpstr>Application to NFH, pH 2.4</vt:lpstr>
      <vt:lpstr>Cooperative Collapse of the Dilute Phase</vt:lpstr>
      <vt:lpstr>Summary</vt:lpstr>
      <vt:lpstr>Outline</vt:lpstr>
      <vt:lpstr>Future Work</vt:lpstr>
      <vt:lpstr>Acknowledgements</vt:lpstr>
      <vt:lpstr>Summary</vt:lpstr>
      <vt:lpstr>SI: Table of Contents</vt:lpstr>
      <vt:lpstr>References</vt:lpstr>
      <vt:lpstr>Alexander-de Gennes Brush</vt:lpstr>
      <vt:lpstr>Borisov previous theory</vt:lpstr>
      <vt:lpstr>SFBox Lattice Artifacts</vt:lpstr>
      <vt:lpstr>    Block copolymer Free Energy, SCF Eqns</vt:lpstr>
      <vt:lpstr>Block copolymer PDEs</vt:lpstr>
      <vt:lpstr>SCFT Build-up — Flowchart </vt:lpstr>
      <vt:lpstr>Gaussian Chain</vt:lpstr>
      <vt:lpstr>Particle-to-Field Transform</vt:lpstr>
      <vt:lpstr>Particle-to-Field Transform (2)</vt:lpstr>
      <vt:lpstr>Hubbard-Stratonovich Transformation</vt:lpstr>
      <vt:lpstr>Propagator notation</vt:lpstr>
      <vt:lpstr>Reflectivity — Different χ’s </vt:lpstr>
      <vt:lpstr>NFH Phase Transition</vt:lpstr>
      <vt:lpstr>NFH 1Cd, 2Cd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184</cp:revision>
  <dcterms:created xsi:type="dcterms:W3CDTF">2022-03-28T18:43:16Z</dcterms:created>
  <dcterms:modified xsi:type="dcterms:W3CDTF">2022-09-06T18:45:25Z</dcterms:modified>
</cp:coreProperties>
</file>